
<file path=[Content_Types].xml><?xml version="1.0" encoding="utf-8"?>
<Types xmlns="http://schemas.openxmlformats.org/package/2006/content-types">
  <Override PartName="/_rels/.rels" ContentType="application/vnd.openxmlformats-package.relationships+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_rels/notesSlide2.xml.rels" ContentType="application/vnd.openxmlformats-package.relationships+xml"/>
  <Override PartName="/ppt/notesSlides/_rels/notesSlide1.xml.rels" ContentType="application/vnd.openxmlformats-package.relationships+xml"/>
  <Override PartName="/ppt/notesSlides/_rels/notesSlide6.xml.rels" ContentType="application/vnd.openxmlformats-package.relationships+xml"/>
  <Override PartName="/ppt/notesSlides/_rels/notesSlide4.xml.rels" ContentType="application/vnd.openxmlformats-package.relationships+xml"/>
  <Override PartName="/ppt/notesSlides/_rels/notesSlide14.xml.rels" ContentType="application/vnd.openxmlformats-package.relationships+xml"/>
  <Override PartName="/ppt/notesSlides/_rels/notesSlide17.xml.rels" ContentType="application/vnd.openxmlformats-package.relationships+xml"/>
  <Override PartName="/ppt/notesSlides/_rels/notesSlide16.xml.rels" ContentType="application/vnd.openxmlformats-package.relationships+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6.xml" ContentType="application/vnd.openxmlformats-officedocument.presentationml.notesSlide+xml"/>
  <Override PartName="/ppt/_rels/presentation.xml.rels" ContentType="application/vnd.openxmlformats-package.relationships+xml"/>
  <Override PartName="/ppt/media/image12.wmf" ContentType="image/x-wmf"/>
  <Override PartName="/ppt/media/image10.png" ContentType="image/png"/>
  <Override PartName="/ppt/media/image4.png" ContentType="image/png"/>
  <Override PartName="/ppt/media/image8.png" ContentType="image/png"/>
  <Override PartName="/ppt/media/image11.wmf" ContentType="image/x-wmf"/>
  <Override PartName="/ppt/media/image13.png" ContentType="image/png"/>
  <Override PartName="/ppt/media/image5.jpeg" ContentType="image/jpeg"/>
  <Override PartName="/ppt/media/image3.png" ContentType="image/png"/>
  <Override PartName="/ppt/media/image14.wmf" ContentType="image/x-wmf"/>
  <Override PartName="/ppt/media/image2.png" ContentType="image/png"/>
  <Override PartName="/ppt/media/image6.jpeg" ContentType="image/jpeg"/>
  <Override PartName="/ppt/media/image7.gif" ContentType="image/gif"/>
  <Override PartName="/ppt/media/image1.png" ContentType="image/png"/>
  <Override PartName="/ppt/media/image9.png" ContentType="image/png"/>
  <Override PartName="/ppt/slideLayouts/slideLayout14.xml" ContentType="application/vnd.openxmlformats-officedocument.presentationml.slideLayout+xml"/>
  <Override PartName="/ppt/slideLayouts/slideLayout10.xml" ContentType="application/vnd.openxmlformats-officedocument.presentationml.slideLayout+xml"/>
  <Override PartName="/ppt/slideLayouts/slideLayout7.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22.xml" ContentType="application/vnd.openxmlformats-officedocument.presentationml.slideLayout+xml"/>
  <Override PartName="/ppt/slideLayouts/slideLayout4.xml" ContentType="application/vnd.openxmlformats-officedocument.presentationml.slideLayout+xml"/>
  <Override PartName="/ppt/slideLayouts/slideLayout16.xml" ContentType="application/vnd.openxmlformats-officedocument.presentationml.slideLayout+xml"/>
  <Override PartName="/ppt/slideLayouts/slideLayout12.xml" ContentType="application/vnd.openxmlformats-officedocument.presentationml.slideLayout+xml"/>
  <Override PartName="/ppt/slideLayouts/slideLayout9.xml" ContentType="application/vnd.openxmlformats-officedocument.presentationml.slideLayout+xml"/>
  <Override PartName="/ppt/slideLayouts/slideLayout23.xml" ContentType="application/vnd.openxmlformats-officedocument.presentationml.slideLayout+xml"/>
  <Override PartName="/ppt/slideLayouts/slideLayout5.xml" ContentType="application/vnd.openxmlformats-officedocument.presentationml.slideLayout+xml"/>
  <Override PartName="/ppt/slideLayouts/slideLayout17.xml" ContentType="application/vnd.openxmlformats-officedocument.presentationml.slideLayout+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_rels/slideLayout3.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xml.rels" ContentType="application/vnd.openxmlformats-package.relationships+xml"/>
  <Override PartName="/ppt/slideLayouts/_rels/slideLayout12.xml.rels" ContentType="application/vnd.openxmlformats-package.relationships+xml"/>
  <Override PartName="/ppt/slideLayouts/_rels/slideLayout11.xml.rels" ContentType="application/vnd.openxmlformats-package.relationships+xml"/>
  <Override PartName="/ppt/slideLayouts/_rels/slideLayout10.xml.rels" ContentType="application/vnd.openxmlformats-package.relationships+xml"/>
  <Override PartName="/ppt/slideLayouts/_rels/slideLayout24.xml.rels" ContentType="application/vnd.openxmlformats-package.relationships+xml"/>
  <Override PartName="/ppt/slideLayouts/_rels/slideLayout9.xml.rels" ContentType="application/vnd.openxmlformats-package.relationships+xml"/>
  <Override PartName="/ppt/slideLayouts/_rels/slideLayout23.xml.rels" ContentType="application/vnd.openxmlformats-package.relationships+xml"/>
  <Override PartName="/ppt/slideLayouts/_rels/slideLayout8.xml.rels" ContentType="application/vnd.openxmlformats-package.relationships+xml"/>
  <Override PartName="/ppt/slideLayouts/_rels/slideLayout19.xml.rels" ContentType="application/vnd.openxmlformats-package.relationships+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18.xml.rels" ContentType="application/vnd.openxmlformats-package.relationships+xml"/>
  <Override PartName="/ppt/slideLayouts/_rels/slideLayout5.xml.rels" ContentType="application/vnd.openxmlformats-package.relationships+xml"/>
  <Override PartName="/ppt/slideLayouts/_rels/slideLayout21.xml.rels" ContentType="application/vnd.openxmlformats-package.relationships+xml"/>
  <Override PartName="/ppt/slideLayouts/_rels/slideLayout6.xml.rels" ContentType="application/vnd.openxmlformats-package.relationships+xml"/>
  <Override PartName="/ppt/slideLayouts/_rels/slideLayout17.xml.rels" ContentType="application/vnd.openxmlformats-package.relationships+xml"/>
  <Override PartName="/ppt/slideLayouts/_rels/slideLayout4.xml.rels" ContentType="application/vnd.openxmlformats-package.relationships+xml"/>
  <Override PartName="/ppt/slideLayouts/_rels/slideLayout20.xml.rels" ContentType="application/vnd.openxmlformats-package.relationships+xml"/>
  <Override PartName="/ppt/slideLayouts/slideLayout24.xml" ContentType="application/vnd.openxmlformats-officedocument.presentationml.slideLayout+xml"/>
  <Override PartName="/ppt/slideLayouts/slideLayout6.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notesMasters/_rels/notesMaster1.xml.rels" ContentType="application/vnd.openxmlformats-package.relationships+xml"/>
  <Override PartName="/ppt/notesMasters/notesMaster1.xml" ContentType="application/vnd.openxmlformats-officedocument.presentationml.notesMaster+xml"/>
  <Override PartName="/ppt/presentation.xml" ContentType="application/vnd.openxmlformats-officedocument.presentationml.presentation.main+xml"/>
  <Override PartName="/ppt/slides/slide5.xml" ContentType="application/vnd.openxmlformats-officedocument.presentationml.slide+xml"/>
  <Override PartName="/ppt/slides/slide1.xml" ContentType="application/vnd.openxmlformats-officedocument.presentationml.slide+xml"/>
  <Override PartName="/ppt/slides/slide17.xml" ContentType="application/vnd.openxmlformats-officedocument.presentationml.slide+xml"/>
  <Override PartName="/ppt/slides/slide13.xml" ContentType="application/vnd.openxmlformats-officedocument.presentationml.slide+xml"/>
  <Override PartName="/ppt/slides/slide6.xml" ContentType="application/vnd.openxmlformats-officedocument.presentationml.slide+xml"/>
  <Override PartName="/ppt/slides/slide2.xml" ContentType="application/vnd.openxmlformats-officedocument.presentationml.slide+xml"/>
  <Override PartName="/ppt/slides/slide18.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3.xml" ContentType="application/vnd.openxmlformats-officedocument.presentationml.slide+xml"/>
  <Override PartName="/ppt/slides/slide15.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4.xml" ContentType="application/vnd.openxmlformats-officedocument.presentationml.slide+xml"/>
  <Override PartName="/ppt/slides/_rels/slide5.xml.rels" ContentType="application/vnd.openxmlformats-package.relationships+xml"/>
  <Override PartName="/ppt/slides/_rels/slide3.xml.rels" ContentType="application/vnd.openxmlformats-package.relationships+xml"/>
  <Override PartName="/ppt/slides/_rels/slide17.xml.rels" ContentType="application/vnd.openxmlformats-package.relationships+xml"/>
  <Override PartName="/ppt/slides/_rels/slide4.xml.rels" ContentType="application/vnd.openxmlformats-package.relationships+xml"/>
  <Override PartName="/ppt/slides/_rels/slide2.xml.rels" ContentType="application/vnd.openxmlformats-package.relationships+xml"/>
  <Override PartName="/ppt/slides/_rels/slide16.xml.rels" ContentType="application/vnd.openxmlformats-package.relationships+xml"/>
  <Override PartName="/ppt/slides/_rels/slide1.xml.rels" ContentType="application/vnd.openxmlformats-package.relationships+xml"/>
  <Override PartName="/ppt/slides/_rels/slide15.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2.xml.rels" ContentType="application/vnd.openxmlformats-package.relationships+xml"/>
  <Override PartName="/ppt/slides/_rels/slide11.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18.xml.rels" ContentType="application/vnd.openxmlformats-package.relationships+xml"/>
  <Override PartName="/ppt/slides/slide16.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9144000" cy="6858000"/>
  <p:notesSz cx="6794500" cy="9906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notesMaster" Target="notesMasters/notes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
</Relationships>
</file>

<file path=ppt/notesMasters/_rels/notesMaster1.xml.rels><?xml version="1.0" encoding="UTF-8"?>
<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68" name="PlaceHolder 1"/>
          <p:cNvSpPr>
            <a:spLocks noGrp="1"/>
          </p:cNvSpPr>
          <p:nvPr>
            <p:ph type="body"/>
          </p:nvPr>
        </p:nvSpPr>
        <p:spPr>
          <a:xfrm>
            <a:off x="756000" y="5078520"/>
            <a:ext cx="6047640" cy="4811040"/>
          </a:xfrm>
          <a:prstGeom prst="rect">
            <a:avLst/>
          </a:prstGeom>
        </p:spPr>
        <p:txBody>
          <a:bodyPr bIns="0" lIns="0" rIns="0" tIns="0" wrap="none"/>
          <a:p>
            <a:r>
              <a:rPr lang="en-GB"/>
              <a:t>Click to edit the notes format</a:t>
            </a:r>
            <a:endParaRPr/>
          </a:p>
        </p:txBody>
      </p:sp>
      <p:sp>
        <p:nvSpPr>
          <p:cNvPr id="69" name="PlaceHolder 2"/>
          <p:cNvSpPr>
            <a:spLocks noGrp="1"/>
          </p:cNvSpPr>
          <p:nvPr>
            <p:ph type="hdr"/>
          </p:nvPr>
        </p:nvSpPr>
        <p:spPr>
          <a:xfrm>
            <a:off x="0" y="0"/>
            <a:ext cx="3280680" cy="534240"/>
          </a:xfrm>
          <a:prstGeom prst="rect">
            <a:avLst/>
          </a:prstGeom>
        </p:spPr>
        <p:txBody>
          <a:bodyPr bIns="0" lIns="0" rIns="0" tIns="0" wrap="none"/>
          <a:p>
            <a:r>
              <a:rPr lang="en-GB"/>
              <a:t>&lt;header&gt;</a:t>
            </a:r>
            <a:endParaRPr/>
          </a:p>
        </p:txBody>
      </p:sp>
      <p:sp>
        <p:nvSpPr>
          <p:cNvPr id="70" name="PlaceHolder 3"/>
          <p:cNvSpPr>
            <a:spLocks noGrp="1"/>
          </p:cNvSpPr>
          <p:nvPr>
            <p:ph type="dt"/>
          </p:nvPr>
        </p:nvSpPr>
        <p:spPr>
          <a:xfrm>
            <a:off x="4278960" y="0"/>
            <a:ext cx="3280680" cy="534240"/>
          </a:xfrm>
          <a:prstGeom prst="rect">
            <a:avLst/>
          </a:prstGeom>
        </p:spPr>
        <p:txBody>
          <a:bodyPr bIns="0" lIns="0" rIns="0" tIns="0" wrap="none"/>
          <a:p>
            <a:pPr algn="r"/>
            <a:r>
              <a:rPr lang="en-GB"/>
              <a:t>&lt;date/time&gt;</a:t>
            </a:r>
            <a:endParaRPr/>
          </a:p>
        </p:txBody>
      </p:sp>
      <p:sp>
        <p:nvSpPr>
          <p:cNvPr id="71" name="PlaceHolder 4"/>
          <p:cNvSpPr>
            <a:spLocks noGrp="1"/>
          </p:cNvSpPr>
          <p:nvPr>
            <p:ph type="ftr"/>
          </p:nvPr>
        </p:nvSpPr>
        <p:spPr>
          <a:xfrm>
            <a:off x="0" y="10157400"/>
            <a:ext cx="3280680" cy="534240"/>
          </a:xfrm>
          <a:prstGeom prst="rect">
            <a:avLst/>
          </a:prstGeom>
        </p:spPr>
        <p:txBody>
          <a:bodyPr anchor="b" bIns="0" lIns="0" rIns="0" tIns="0" wrap="none"/>
          <a:p>
            <a:r>
              <a:rPr lang="en-GB"/>
              <a:t>&lt;footer&gt;</a:t>
            </a:r>
            <a:endParaRPr/>
          </a:p>
        </p:txBody>
      </p:sp>
      <p:sp>
        <p:nvSpPr>
          <p:cNvPr id="72" name="PlaceHolder 5"/>
          <p:cNvSpPr>
            <a:spLocks noGrp="1"/>
          </p:cNvSpPr>
          <p:nvPr>
            <p:ph type="sldNum"/>
          </p:nvPr>
        </p:nvSpPr>
        <p:spPr>
          <a:xfrm>
            <a:off x="4278960" y="10157400"/>
            <a:ext cx="3280680" cy="534240"/>
          </a:xfrm>
          <a:prstGeom prst="rect">
            <a:avLst/>
          </a:prstGeom>
        </p:spPr>
        <p:txBody>
          <a:bodyPr anchor="b" bIns="0" lIns="0" rIns="0" tIns="0" wrap="none"/>
          <a:p>
            <a:pPr algn="r"/>
            <a:fld id="{C151E131-E161-4161-9181-21B181312181}" type="slidenum">
              <a:rPr lang="en-GB"/>
              <a:t>&lt;number&gt;</a:t>
            </a:fld>
            <a:endParaRPr/>
          </a:p>
        </p:txBody>
      </p:sp>
    </p:spTree>
  </p:cSld>
  <p:clrMap accent1="accent1" accent2="accent2" accent3="accent3" accent4="accent4" accent5="accent5" accent6="accent6" bg1="lt1" bg2="lt2" folHlink="folHlink" hlink="hlink" tx1="dk1" tx2="dk2"/>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1" name="PlaceHolder 1"/>
          <p:cNvSpPr>
            <a:spLocks noGrp="1"/>
          </p:cNvSpPr>
          <p:nvPr>
            <p:ph type="body"/>
          </p:nvPr>
        </p:nvSpPr>
        <p:spPr>
          <a:xfrm>
            <a:off x="0" y="0"/>
            <a:ext cx="11795760" cy="11795760"/>
          </a:xfrm>
          <a:prstGeom prst="rect">
            <a:avLst/>
          </a:prstGeom>
        </p:spPr>
        <p:txBody>
          <a:bodyPr bIns="45000" lIns="90000" rIns="90000" tIns="45000"/>
          <a:p>
            <a:r>
              <a:rPr lang="en-GB"/>
              <a:t>Miller and langdon, SPECIAL ANOUNCEMENT</a:t>
            </a:r>
            <a:endParaRPr/>
          </a:p>
          <a:p>
            <a:r>
              <a:rPr lang="en-GB"/>
              <a:t>SELF CONTAINED</a:t>
            </a:r>
            <a:endParaRPr/>
          </a:p>
          <a:p>
            <a:endParaRPr/>
          </a:p>
          <a:p>
            <a:r>
              <a:rPr lang="en-GB"/>
              <a:t>IMPROVE THIS TALK EACH TIME I GIVE IT </a:t>
            </a:r>
            <a:endParaRPr/>
          </a:p>
          <a:p>
            <a:r>
              <a:rPr lang="en-GB"/>
              <a:t>TAKE THE OTHER TALKS WITH ME TOO. </a:t>
            </a:r>
            <a:endParaRPr/>
          </a:p>
        </p:txBody>
      </p:sp>
      <p:sp>
        <p:nvSpPr>
          <p:cNvPr id="262" name="CustomShape 2"/>
          <p:cNvSpPr/>
          <p:nvPr/>
        </p:nvSpPr>
        <p:spPr>
          <a:xfrm>
            <a:off x="0" y="0"/>
            <a:ext cx="11795760" cy="11795760"/>
          </a:xfrm>
          <a:prstGeom prst="rect">
            <a:avLst/>
          </a:prstGeom>
        </p:spPr>
        <p:txBody>
          <a:bodyPr bIns="45000" lIns="90000" rIns="90000" tIns="45000"/>
          <a:p>
            <a:pPr>
              <a:lnSpc>
                <a:spcPct val="100000"/>
              </a:lnSpc>
            </a:pPr>
            <a:fld id="{61C19151-6191-41C1-B1C1-E131D1F18181}" type="slidenum">
              <a:rPr lang="en-GB">
                <a:solidFill>
                  <a:srgbClr val="000000"/>
                </a:solidFill>
                <a:latin typeface="+mn-lt"/>
                <a:ea typeface="+mn-ea"/>
              </a:rPr>
              <a:t>&lt;number&gt;</a:t>
            </a:fld>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9" name="CustomShape 1"/>
          <p:cNvSpPr/>
          <p:nvPr/>
        </p:nvSpPr>
        <p:spPr>
          <a:xfrm>
            <a:off x="0" y="0"/>
            <a:ext cx="11795760" cy="11795760"/>
          </a:xfrm>
          <a:prstGeom prst="rect">
            <a:avLst/>
          </a:prstGeom>
        </p:spPr>
        <p:txBody>
          <a:bodyPr bIns="45000" lIns="90000" rIns="90000" tIns="45000"/>
          <a:p>
            <a:pPr>
              <a:lnSpc>
                <a:spcPct val="100000"/>
              </a:lnSpc>
            </a:pPr>
            <a:fld id="{71B1C121-B191-4121-A1A1-61C1E141E151}" type="slidenum">
              <a:rPr lang="en-GB" sz="1200">
                <a:solidFill>
                  <a:srgbClr val="000000"/>
                </a:solidFill>
                <a:latin typeface="Arial"/>
                <a:ea typeface="+mn-ea"/>
              </a:rPr>
              <a:t>&lt;number&gt;</a:t>
            </a:fld>
            <a:endParaRPr/>
          </a:p>
        </p:txBody>
      </p:sp>
      <p:sp>
        <p:nvSpPr>
          <p:cNvPr id="270" name="PlaceHolder 2"/>
          <p:cNvSpPr>
            <a:spLocks noGrp="1"/>
          </p:cNvSpPr>
          <p:nvPr>
            <p:ph type="body"/>
          </p:nvPr>
        </p:nvSpPr>
        <p:spPr>
          <a:xfrm>
            <a:off x="0" y="0"/>
            <a:ext cx="11795760" cy="11795760"/>
          </a:xfrm>
          <a:prstGeom prst="rect">
            <a:avLst/>
          </a:prstGeom>
        </p:spPr>
        <p:txBody>
          <a:bodyPr bIns="45000" lIns="90000" rIns="90000" tIns="45000"/>
          <a:p>
            <a:pPr>
              <a:lnSpc>
                <a:spcPct val="100000"/>
              </a:lnSpc>
            </a:pPr>
            <a:r>
              <a:rPr lang="en-GB"/>
              <a:t>Even though the problem is the same, and the hard constraints are the same, the heuristics can fail to stay within the hard constraints if they are asked to pack piece sizes they have not seen before</a:t>
            </a:r>
            <a:endParaRPr/>
          </a:p>
          <a:p>
            <a:pPr>
              <a:lnSpc>
                <a:spcPct val="100000"/>
              </a:lnSpc>
            </a:pPr>
            <a:r>
              <a:rPr lang="en-GB"/>
              <a:t>The safeguards against giving illegal solutions that work in one class will not work in another</a:t>
            </a:r>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1" name="PlaceHolder 1"/>
          <p:cNvSpPr>
            <a:spLocks noGrp="1"/>
          </p:cNvSpPr>
          <p:nvPr>
            <p:ph type="body"/>
          </p:nvPr>
        </p:nvSpPr>
        <p:spPr>
          <a:xfrm>
            <a:off x="0" y="0"/>
            <a:ext cx="11795760" cy="11795760"/>
          </a:xfrm>
          <a:prstGeom prst="rect">
            <a:avLst/>
          </a:prstGeom>
        </p:spPr>
        <p:txBody>
          <a:bodyPr bIns="45000" lIns="90000" rIns="90000" tIns="45000"/>
          <a:p>
            <a:r>
              <a:rPr lang="en-GB"/>
              <a:t>What could you do after this talk you could not do before. </a:t>
            </a:r>
            <a:endParaRPr/>
          </a:p>
        </p:txBody>
      </p:sp>
      <p:sp>
        <p:nvSpPr>
          <p:cNvPr id="272" name="CustomShape 2"/>
          <p:cNvSpPr/>
          <p:nvPr/>
        </p:nvSpPr>
        <p:spPr>
          <a:xfrm>
            <a:off x="0" y="0"/>
            <a:ext cx="11795760" cy="11795760"/>
          </a:xfrm>
          <a:prstGeom prst="rect">
            <a:avLst/>
          </a:prstGeom>
        </p:spPr>
        <p:txBody>
          <a:bodyPr bIns="45000" lIns="90000" rIns="90000" tIns="45000"/>
          <a:p>
            <a:pPr>
              <a:lnSpc>
                <a:spcPct val="100000"/>
              </a:lnSpc>
            </a:pPr>
            <a:fld id="{01814121-61A1-4111-B111-511141B16111}" type="slidenum">
              <a:rPr lang="en-GB">
                <a:solidFill>
                  <a:srgbClr val="000000"/>
                </a:solidFill>
                <a:latin typeface="+mn-lt"/>
                <a:ea typeface="+mn-ea"/>
              </a:rPr>
              <a:t>&lt;number&gt;</a:t>
            </a:fld>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3" name="PlaceHolder 1"/>
          <p:cNvSpPr>
            <a:spLocks noGrp="1"/>
          </p:cNvSpPr>
          <p:nvPr>
            <p:ph type="body"/>
          </p:nvPr>
        </p:nvSpPr>
        <p:spPr>
          <a:xfrm>
            <a:off x="0" y="0"/>
            <a:ext cx="11795760" cy="11795760"/>
          </a:xfrm>
          <a:prstGeom prst="rect">
            <a:avLst/>
          </a:prstGeom>
        </p:spPr>
        <p:txBody>
          <a:bodyPr bIns="45000" lIns="90000" rIns="90000" tIns="45000"/>
          <a:p>
            <a:r>
              <a:rPr lang="en-GB"/>
              <a:t>I hope if you are a researcher in the field it has made you think</a:t>
            </a:r>
            <a:endParaRPr/>
          </a:p>
          <a:p>
            <a:r>
              <a:rPr lang="en-GB"/>
              <a:t>If you do not know how to write an algorithm, don’t write it, let the computer write it. . </a:t>
            </a:r>
            <a:endParaRPr/>
          </a:p>
        </p:txBody>
      </p:sp>
      <p:sp>
        <p:nvSpPr>
          <p:cNvPr id="274" name="CustomShape 2"/>
          <p:cNvSpPr/>
          <p:nvPr/>
        </p:nvSpPr>
        <p:spPr>
          <a:xfrm>
            <a:off x="0" y="0"/>
            <a:ext cx="11795760" cy="11795760"/>
          </a:xfrm>
          <a:prstGeom prst="rect">
            <a:avLst/>
          </a:prstGeom>
        </p:spPr>
        <p:txBody>
          <a:bodyPr bIns="45000" lIns="90000" rIns="90000" tIns="45000"/>
          <a:p>
            <a:pPr>
              <a:lnSpc>
                <a:spcPct val="100000"/>
              </a:lnSpc>
            </a:pPr>
            <a:fld id="{B19151C1-F171-4121-9111-B1316151A1A1}" type="slidenum">
              <a:rPr lang="en-GB">
                <a:solidFill>
                  <a:srgbClr val="000000"/>
                </a:solidFill>
                <a:latin typeface="+mn-lt"/>
                <a:ea typeface="+mn-ea"/>
              </a:rPr>
              <a:t>&lt;number&gt;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3" name="PlaceHolder 1"/>
          <p:cNvSpPr>
            <a:spLocks noGrp="1"/>
          </p:cNvSpPr>
          <p:nvPr>
            <p:ph type="body"/>
          </p:nvPr>
        </p:nvSpPr>
        <p:spPr>
          <a:xfrm>
            <a:off x="0" y="0"/>
            <a:ext cx="11795760" cy="11795760"/>
          </a:xfrm>
          <a:prstGeom prst="rect">
            <a:avLst/>
          </a:prstGeom>
        </p:spPr>
        <p:txBody>
          <a:bodyPr bIns="45000" lIns="90000" rIns="90000" tIns="45000"/>
          <a:p>
            <a:r>
              <a:rPr lang="en-GB"/>
              <a:t>Ga</a:t>
            </a:r>
            <a:endParaRPr/>
          </a:p>
          <a:p>
            <a:r>
              <a:rPr lang="en-GB"/>
              <a:t>Ga’</a:t>
            </a:r>
            <a:endParaRPr/>
          </a:p>
          <a:p>
            <a:r>
              <a:rPr lang="en-GB"/>
              <a:t>Ga ‘ version 2.o</a:t>
            </a:r>
            <a:endParaRPr/>
          </a:p>
          <a:p>
            <a:r>
              <a:rPr lang="en-GB"/>
              <a:t>Ga ‘ version 2.o hydidized with knobs and whistles. </a:t>
            </a:r>
            <a:endParaRPr/>
          </a:p>
        </p:txBody>
      </p:sp>
      <p:sp>
        <p:nvSpPr>
          <p:cNvPr id="264" name="CustomShape 2"/>
          <p:cNvSpPr/>
          <p:nvPr/>
        </p:nvSpPr>
        <p:spPr>
          <a:xfrm>
            <a:off x="0" y="0"/>
            <a:ext cx="11795760" cy="11795760"/>
          </a:xfrm>
          <a:prstGeom prst="rect">
            <a:avLst/>
          </a:prstGeom>
        </p:spPr>
        <p:txBody>
          <a:bodyPr bIns="45000" lIns="90000" rIns="90000" tIns="45000"/>
          <a:p>
            <a:pPr>
              <a:lnSpc>
                <a:spcPct val="100000"/>
              </a:lnSpc>
            </a:pPr>
            <a:fld id="{A1011181-41E1-41B1-9131-61E101A141A1}" type="slidenum">
              <a:rPr lang="en-GB">
                <a:solidFill>
                  <a:srgbClr val="000000"/>
                </a:solidFill>
                <a:latin typeface="+mn-lt"/>
                <a:ea typeface="+mn-ea"/>
              </a:rPr>
              <a:t>&lt;number&gt;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5" name="PlaceHolder 1"/>
          <p:cNvSpPr>
            <a:spLocks noGrp="1"/>
          </p:cNvSpPr>
          <p:nvPr>
            <p:ph type="body"/>
          </p:nvPr>
        </p:nvSpPr>
        <p:spPr>
          <a:xfrm>
            <a:off x="0" y="0"/>
            <a:ext cx="360" cy="360"/>
          </a:xfrm>
          <a:prstGeom prst="rect">
            <a:avLst/>
          </a:prstGeom>
        </p:spPr>
        <p:txBody>
          <a:bodyPr bIns="45000" lIns="90000" rIns="90000" tIns="45000"/>
          <a:p>
            <a:r>
              <a:rPr lang="en-GB"/>
              <a:t>Ga</a:t>
            </a:r>
            <a:endParaRPr/>
          </a:p>
          <a:p>
            <a:r>
              <a:rPr lang="en-GB"/>
              <a:t>Ga’</a:t>
            </a:r>
            <a:endParaRPr/>
          </a:p>
          <a:p>
            <a:r>
              <a:rPr lang="en-GB"/>
              <a:t>Ga ‘ version 2.o</a:t>
            </a:r>
            <a:endParaRPr/>
          </a:p>
          <a:p>
            <a:r>
              <a:rPr lang="en-GB"/>
              <a:t>Ga ‘ version 2.o hydidized with knobs and whistles. </a:t>
            </a:r>
            <a:endParaRPr/>
          </a:p>
        </p:txBody>
      </p:sp>
      <p:sp>
        <p:nvSpPr>
          <p:cNvPr id="266" name="CustomShape 2"/>
          <p:cNvSpPr/>
          <p:nvPr/>
        </p:nvSpPr>
        <p:spPr>
          <a:xfrm>
            <a:off x="0" y="0"/>
            <a:ext cx="360" cy="360"/>
          </a:xfrm>
          <a:prstGeom prst="rect">
            <a:avLst/>
          </a:prstGeom>
        </p:spPr>
        <p:txBody>
          <a:bodyPr bIns="45000" lIns="90000" rIns="90000" tIns="45000"/>
          <a:p>
            <a:pPr>
              <a:lnSpc>
                <a:spcPct val="100000"/>
              </a:lnSpc>
            </a:pPr>
            <a:fld id="{A13131A1-B1B1-4151-A141-11519111B121}" type="slidenum">
              <a:rPr lang="en-GB">
                <a:solidFill>
                  <a:srgbClr val="000000"/>
                </a:solidFill>
                <a:latin typeface="+mn-lt"/>
                <a:ea typeface="+mn-ea"/>
              </a:rPr>
              <a:t>&lt;number&gt;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7" name="PlaceHolder 1"/>
          <p:cNvSpPr>
            <a:spLocks noGrp="1"/>
          </p:cNvSpPr>
          <p:nvPr>
            <p:ph type="body"/>
          </p:nvPr>
        </p:nvSpPr>
        <p:spPr>
          <a:xfrm>
            <a:off x="0" y="0"/>
            <a:ext cx="11795760" cy="11795760"/>
          </a:xfrm>
          <a:prstGeom prst="rect">
            <a:avLst/>
          </a:prstGeom>
        </p:spPr>
        <p:txBody>
          <a:bodyPr bIns="45000" lIns="90000" rIns="90000" tIns="45000"/>
          <a:p>
            <a:r>
              <a:rPr lang="en-GB"/>
              <a:t>Any problem on a computer can be represented as a bit string. </a:t>
            </a:r>
            <a:endParaRPr/>
          </a:p>
          <a:p>
            <a:r>
              <a:rPr lang="en-GB"/>
              <a:t>e.g. knapsack problem, combinatorial problems. </a:t>
            </a:r>
            <a:endParaRPr/>
          </a:p>
        </p:txBody>
      </p:sp>
      <p:sp>
        <p:nvSpPr>
          <p:cNvPr id="268" name="CustomShape 2"/>
          <p:cNvSpPr/>
          <p:nvPr/>
        </p:nvSpPr>
        <p:spPr>
          <a:xfrm>
            <a:off x="0" y="0"/>
            <a:ext cx="11795760" cy="11795760"/>
          </a:xfrm>
          <a:prstGeom prst="rect">
            <a:avLst/>
          </a:prstGeom>
        </p:spPr>
        <p:txBody>
          <a:bodyPr bIns="45000" lIns="90000" rIns="90000" tIns="45000"/>
          <a:p>
            <a:pPr>
              <a:lnSpc>
                <a:spcPct val="100000"/>
              </a:lnSpc>
            </a:pPr>
            <a:fld id="{811191C1-51F1-4181-8191-310151617181}" type="slidenum">
              <a:rPr lang="en-GB">
                <a:solidFill>
                  <a:srgbClr val="000000"/>
                </a:solidFill>
                <a:latin typeface="+mn-lt"/>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4"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25"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7"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8"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9"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30"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33"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preserve="1" type="blank">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7"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9"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1"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42"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4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44"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4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47"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48"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preserve="1" type="tx">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3" name="PlaceHolder 2"/>
          <p:cNvSpPr>
            <a:spLocks noGrp="1"/>
          </p:cNvSpPr>
          <p:nvPr>
            <p:ph type="subTitle"/>
          </p:nvPr>
        </p:nvSpPr>
        <p:spPr>
          <a:xfrm>
            <a:off x="457200" y="1604520"/>
            <a:ext cx="8046360" cy="3977640"/>
          </a:xfrm>
          <a:prstGeom prst="rect">
            <a:avLst/>
          </a:prstGeom>
        </p:spPr>
        <p:txBody>
          <a:bodyPr anchor="ctr" bIns="0" lIns="0" rIns="0" tIns="0" wrap="none"/>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0"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5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2"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4"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55"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56"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preserve="1" type="objOverTx">
  <p:cSld name="Title,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8" name="PlaceHolder 2"/>
          <p:cNvSpPr>
            <a:spLocks noGrp="1"/>
          </p:cNvSpPr>
          <p:nvPr>
            <p:ph type="body"/>
          </p:nvPr>
        </p:nvSpPr>
        <p:spPr>
          <a:xfrm>
            <a:off x="457200" y="1604520"/>
            <a:ext cx="8046360" cy="1896840"/>
          </a:xfrm>
          <a:prstGeom prst="rect">
            <a:avLst/>
          </a:prstGeom>
        </p:spPr>
        <p:txBody>
          <a:bodyPr bIns="0" lIns="0" rIns="0" tIns="0" wrap="none"/>
          <a:p>
            <a:endParaRPr/>
          </a:p>
        </p:txBody>
      </p:sp>
      <p:sp>
        <p:nvSpPr>
          <p:cNvPr id="59" name="PlaceHolder 3"/>
          <p:cNvSpPr>
            <a:spLocks noGrp="1"/>
          </p:cNvSpPr>
          <p:nvPr>
            <p:ph type="body"/>
          </p:nvPr>
        </p:nvSpPr>
        <p:spPr>
          <a:xfrm>
            <a:off x="457200" y="3681720"/>
            <a:ext cx="8046360" cy="1896840"/>
          </a:xfrm>
          <a:prstGeom prst="rect">
            <a:avLst/>
          </a:prstGeom>
        </p:spPr>
        <p:txBody>
          <a:bodyPr bIns="0" lIns="0" rIns="0" tIns="0" wrap="none"/>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preserve="1" type="fourObj">
  <p:cSld name="Title, 4 Content">
    <p:spTree>
      <p:nvGrpSpPr>
        <p:cNvPr id="1" name=""/>
        <p:cNvGrpSpPr/>
        <p:nvPr/>
      </p:nvGrpSpPr>
      <p:grpSpPr>
        <a:xfrm>
          <a:off x="0" y="0"/>
          <a:ext cx="0" cy="0"/>
          <a:chOff x="0" y="0"/>
          <a:chExt cx="0" cy="0"/>
        </a:xfrm>
      </p:grpSpPr>
      <p:sp>
        <p:nvSpPr>
          <p:cNvPr id="60"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1"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2"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63" name="PlaceHolder 4"/>
          <p:cNvSpPr>
            <a:spLocks noGrp="1"/>
          </p:cNvSpPr>
          <p:nvPr>
            <p:ph type="body"/>
          </p:nvPr>
        </p:nvSpPr>
        <p:spPr>
          <a:xfrm>
            <a:off x="4579920" y="3681720"/>
            <a:ext cx="3926160" cy="1896840"/>
          </a:xfrm>
          <a:prstGeom prst="rect">
            <a:avLst/>
          </a:prstGeom>
        </p:spPr>
        <p:txBody>
          <a:bodyPr bIns="0" lIns="0" rIns="0" tIns="0" wrap="none"/>
          <a:p>
            <a:endParaRPr/>
          </a:p>
        </p:txBody>
      </p:sp>
      <p:sp>
        <p:nvSpPr>
          <p:cNvPr id="64" name="PlaceHolder 5"/>
          <p:cNvSpPr>
            <a:spLocks noGrp="1"/>
          </p:cNvSpPr>
          <p:nvPr>
            <p:ph type="body"/>
          </p:nvPr>
        </p:nvSpPr>
        <p:spPr>
          <a:xfrm>
            <a:off x="457200" y="3681720"/>
            <a:ext cx="3926160" cy="1896840"/>
          </a:xfrm>
          <a:prstGeom prst="rect">
            <a:avLst/>
          </a:prstGeom>
        </p:spPr>
        <p:txBody>
          <a:bodyPr bIns="0" lIns="0" rIns="0" tIns="0" wrap="none"/>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preserve="1" type="blank">
  <p:cSld name="Title, 6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66"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67" name="PlaceHolder 3"/>
          <p:cNvSpPr>
            <a:spLocks noGrp="1"/>
          </p:cNvSpPr>
          <p:nvPr>
            <p:ph type="body"/>
          </p:nvPr>
        </p:nvSpPr>
        <p:spPr>
          <a:xfrm>
            <a:off x="4579920" y="1604520"/>
            <a:ext cx="3926160" cy="1896840"/>
          </a:xfrm>
          <a:prstGeom prst="rect">
            <a:avLst/>
          </a:prstGeom>
        </p:spPr>
        <p:txBody>
          <a:bodyPr bIns="0" lIns="0" rIns="0" tIns="0" wrap="none"/>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preserve="1" type="obj">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5" name="PlaceHolder 2"/>
          <p:cNvSpPr>
            <a:spLocks noGrp="1"/>
          </p:cNvSpPr>
          <p:nvPr>
            <p:ph type="body"/>
          </p:nvPr>
        </p:nvSpPr>
        <p:spPr>
          <a:xfrm>
            <a:off x="457200" y="1604520"/>
            <a:ext cx="8046360" cy="3977280"/>
          </a:xfrm>
          <a:prstGeom prst="rect">
            <a:avLst/>
          </a:prstGeom>
        </p:spPr>
        <p:txBody>
          <a:bodyPr bIns="0" lIns="0" rIns="0" tIns="0" wrap="none"/>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preserve="1" type="twoObj">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7"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8" name="PlaceHolder 3"/>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preserve="1" type="titleOnly">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preserve="1" type="objOnly">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3600"/>
            <a:ext cx="8229240" cy="5308200"/>
          </a:xfrm>
          <a:prstGeom prst="rect">
            <a:avLst/>
          </a:prstGeom>
        </p:spPr>
        <p:txBody>
          <a:bodyPr anchor="ctr" bIns="0" lIns="0" rIns="0" tIns="0" wrap="none"/>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preserve="1" type="twoObjAndObj">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2"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13" name="PlaceHolder 3"/>
          <p:cNvSpPr>
            <a:spLocks noGrp="1"/>
          </p:cNvSpPr>
          <p:nvPr>
            <p:ph type="body"/>
          </p:nvPr>
        </p:nvSpPr>
        <p:spPr>
          <a:xfrm>
            <a:off x="457200" y="3681720"/>
            <a:ext cx="3926160" cy="1896840"/>
          </a:xfrm>
          <a:prstGeom prst="rect">
            <a:avLst/>
          </a:prstGeom>
        </p:spPr>
        <p:txBody>
          <a:bodyPr bIns="0" lIns="0" rIns="0" tIns="0" wrap="none"/>
          <a:p>
            <a:endParaRPr/>
          </a:p>
        </p:txBody>
      </p:sp>
      <p:sp>
        <p:nvSpPr>
          <p:cNvPr id="14" name="PlaceHolder 4"/>
          <p:cNvSpPr>
            <a:spLocks noGrp="1"/>
          </p:cNvSpPr>
          <p:nvPr>
            <p:ph type="body"/>
          </p:nvPr>
        </p:nvSpPr>
        <p:spPr>
          <a:xfrm>
            <a:off x="4579920" y="1604520"/>
            <a:ext cx="3926160" cy="3977280"/>
          </a:xfrm>
          <a:prstGeom prst="rect">
            <a:avLst/>
          </a:prstGeom>
        </p:spPr>
        <p:txBody>
          <a:bodyPr bIns="0" lIns="0" rIns="0" tIns="0" wrap="none"/>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preserve="1" type="objAndTwoObj">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16" name="PlaceHolder 2"/>
          <p:cNvSpPr>
            <a:spLocks noGrp="1"/>
          </p:cNvSpPr>
          <p:nvPr>
            <p:ph type="body"/>
          </p:nvPr>
        </p:nvSpPr>
        <p:spPr>
          <a:xfrm>
            <a:off x="457200" y="1604520"/>
            <a:ext cx="3926160" cy="3977280"/>
          </a:xfrm>
          <a:prstGeom prst="rect">
            <a:avLst/>
          </a:prstGeom>
        </p:spPr>
        <p:txBody>
          <a:bodyPr bIns="0" lIns="0" rIns="0" tIns="0" wrap="none"/>
          <a:p>
            <a:endParaRPr/>
          </a:p>
        </p:txBody>
      </p:sp>
      <p:sp>
        <p:nvSpPr>
          <p:cNvPr id="17"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18" name="PlaceHolder 4"/>
          <p:cNvSpPr>
            <a:spLocks noGrp="1"/>
          </p:cNvSpPr>
          <p:nvPr>
            <p:ph type="body"/>
          </p:nvPr>
        </p:nvSpPr>
        <p:spPr>
          <a:xfrm>
            <a:off x="4579920" y="3681720"/>
            <a:ext cx="3926160" cy="1896840"/>
          </a:xfrm>
          <a:prstGeom prst="rect">
            <a:avLst/>
          </a:prstGeom>
        </p:spPr>
        <p:txBody>
          <a:bodyPr bIns="0" lIns="0" rIns="0" tIns="0" wrap="none"/>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preserve="1" type="twoObjOverTx">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3600"/>
            <a:ext cx="8229240" cy="1145160"/>
          </a:xfrm>
          <a:prstGeom prst="rect">
            <a:avLst/>
          </a:prstGeom>
        </p:spPr>
        <p:txBody>
          <a:bodyPr anchor="ctr" bIns="0" lIns="0" rIns="0" tIns="0" wrap="none"/>
          <a:p>
            <a:pPr algn="ctr"/>
            <a:endParaRPr/>
          </a:p>
        </p:txBody>
      </p:sp>
      <p:sp>
        <p:nvSpPr>
          <p:cNvPr id="20" name="PlaceHolder 2"/>
          <p:cNvSpPr>
            <a:spLocks noGrp="1"/>
          </p:cNvSpPr>
          <p:nvPr>
            <p:ph type="body"/>
          </p:nvPr>
        </p:nvSpPr>
        <p:spPr>
          <a:xfrm>
            <a:off x="457200" y="1604520"/>
            <a:ext cx="3926160" cy="1896840"/>
          </a:xfrm>
          <a:prstGeom prst="rect">
            <a:avLst/>
          </a:prstGeom>
        </p:spPr>
        <p:txBody>
          <a:bodyPr bIns="0" lIns="0" rIns="0" tIns="0" wrap="none"/>
          <a:p>
            <a:endParaRPr/>
          </a:p>
        </p:txBody>
      </p:sp>
      <p:sp>
        <p:nvSpPr>
          <p:cNvPr id="21" name="PlaceHolder 3"/>
          <p:cNvSpPr>
            <a:spLocks noGrp="1"/>
          </p:cNvSpPr>
          <p:nvPr>
            <p:ph type="body"/>
          </p:nvPr>
        </p:nvSpPr>
        <p:spPr>
          <a:xfrm>
            <a:off x="4579920" y="1604520"/>
            <a:ext cx="3926160" cy="1896840"/>
          </a:xfrm>
          <a:prstGeom prst="rect">
            <a:avLst/>
          </a:prstGeom>
        </p:spPr>
        <p:txBody>
          <a:bodyPr bIns="0" lIns="0" rIns="0" tIns="0" wrap="none"/>
          <a:p>
            <a:endParaRPr/>
          </a:p>
        </p:txBody>
      </p:sp>
      <p:sp>
        <p:nvSpPr>
          <p:cNvPr id="22" name="PlaceHolder 4"/>
          <p:cNvSpPr>
            <a:spLocks noGrp="1"/>
          </p:cNvSpPr>
          <p:nvPr>
            <p:ph type="body"/>
          </p:nvPr>
        </p:nvSpPr>
        <p:spPr>
          <a:xfrm>
            <a:off x="457200" y="3681720"/>
            <a:ext cx="8045640" cy="1896840"/>
          </a:xfrm>
          <a:prstGeom prst="rect">
            <a:avLst/>
          </a:prstGeom>
        </p:spPr>
        <p:txBody>
          <a:bodyPr bIns="0" lIns="0" rIns="0" tIns="0" wrap="none"/>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en-GB"/>
              <a:t>Click to edit the title text format</a:t>
            </a:r>
            <a:endParaRPr/>
          </a:p>
        </p:txBody>
      </p:sp>
      <p:sp>
        <p:nvSpPr>
          <p:cNvPr id="1" name="PlaceHolder 2"/>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GB"/>
              <a:t>Click to edit the outline text format</a:t>
            </a:r>
            <a:endParaRPr/>
          </a:p>
          <a:p>
            <a:pPr lvl="1">
              <a:buSzPct val="75000"/>
              <a:buFont typeface="StarSymbol"/>
              <a:buChar char=""/>
            </a:pPr>
            <a:r>
              <a:rPr lang="en-GB"/>
              <a:t>Second Outline Level</a:t>
            </a:r>
            <a:endParaRPr/>
          </a:p>
          <a:p>
            <a:pPr lvl="2">
              <a:buSzPct val="45000"/>
              <a:buFont typeface="StarSymbol"/>
              <a:buChar char=""/>
            </a:pPr>
            <a:r>
              <a:rPr lang="en-GB"/>
              <a:t>Third Outline Level</a:t>
            </a:r>
            <a:endParaRPr/>
          </a:p>
          <a:p>
            <a:pPr lvl="3">
              <a:buSzPct val="75000"/>
              <a:buFont typeface="StarSymbol"/>
              <a:buChar char=""/>
            </a:pPr>
            <a:r>
              <a:rPr lang="en-GB"/>
              <a:t>Fourth Outline Level</a:t>
            </a:r>
            <a:endParaRPr/>
          </a:p>
          <a:p>
            <a:pPr lvl="4">
              <a:buSzPct val="45000"/>
              <a:buFont typeface="StarSymbol"/>
              <a:buChar char=""/>
            </a:pPr>
            <a:r>
              <a:rPr lang="en-GB"/>
              <a:t>Fifth Outline Level</a:t>
            </a:r>
            <a:endParaRPr/>
          </a:p>
          <a:p>
            <a:pPr lvl="5">
              <a:buSzPct val="45000"/>
              <a:buFont typeface="StarSymbol"/>
              <a:buChar char=""/>
            </a:pPr>
            <a:r>
              <a:rPr lang="en-GB"/>
              <a:t>Sixth Outline Level</a:t>
            </a:r>
            <a:endParaRPr/>
          </a:p>
          <a:p>
            <a:pPr lvl="6">
              <a:buSzPct val="45000"/>
              <a:buFont typeface="StarSymbol"/>
              <a:buChar char=""/>
            </a:pPr>
            <a:r>
              <a:rPr lang="en-GB"/>
              <a:t>Seventh Outline Level</a:t>
            </a:r>
            <a:endParaRPr/>
          </a:p>
        </p:txBody>
      </p:sp>
    </p:spTree>
  </p:cSld>
  <p:clrMap accent1="accent1" accent2="accent2" accent3="accent3" accent4="accent4" accent5="accent5" accent6="accent6" bg1="lt1" bg2="lt2" folHlink="folHlink" hlink="hlink" tx1="dk1" tx2="dk2"/>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anchor="ctr" bIns="0" lIns="0" rIns="0" tIns="0" wrap="none"/>
          <a:p>
            <a:pPr algn="ctr"/>
            <a:r>
              <a:rPr lang="en-GB"/>
              <a:t>Click to edit the title text format</a:t>
            </a:r>
            <a:endParaRPr/>
          </a:p>
        </p:txBody>
      </p:sp>
      <p:sp>
        <p:nvSpPr>
          <p:cNvPr id="35" name="PlaceHolder 2"/>
          <p:cNvSpPr>
            <a:spLocks noGrp="1"/>
          </p:cNvSpPr>
          <p:nvPr>
            <p:ph type="body"/>
          </p:nvPr>
        </p:nvSpPr>
        <p:spPr>
          <a:xfrm>
            <a:off x="457200" y="1604520"/>
            <a:ext cx="8046360" cy="3977280"/>
          </a:xfrm>
          <a:prstGeom prst="rect">
            <a:avLst/>
          </a:prstGeom>
        </p:spPr>
        <p:txBody>
          <a:bodyPr bIns="0" lIns="0" rIns="0" tIns="0" wrap="none"/>
          <a:p>
            <a:pPr>
              <a:buSzPct val="45000"/>
              <a:buFont typeface="StarSymbol"/>
              <a:buChar char=""/>
            </a:pPr>
            <a:r>
              <a:rPr lang="en-GB"/>
              <a:t>Click to edit the outline text format</a:t>
            </a:r>
            <a:endParaRPr/>
          </a:p>
          <a:p>
            <a:pPr lvl="1">
              <a:buSzPct val="75000"/>
              <a:buFont typeface="StarSymbol"/>
              <a:buChar char=""/>
            </a:pPr>
            <a:r>
              <a:rPr lang="en-GB"/>
              <a:t>Second Outline Level</a:t>
            </a:r>
            <a:endParaRPr/>
          </a:p>
          <a:p>
            <a:pPr lvl="2">
              <a:buSzPct val="45000"/>
              <a:buFont typeface="StarSymbol"/>
              <a:buChar char=""/>
            </a:pPr>
            <a:r>
              <a:rPr lang="en-GB"/>
              <a:t>Third Outline Level</a:t>
            </a:r>
            <a:endParaRPr/>
          </a:p>
          <a:p>
            <a:pPr lvl="3">
              <a:buSzPct val="75000"/>
              <a:buFont typeface="StarSymbol"/>
              <a:buChar char=""/>
            </a:pPr>
            <a:r>
              <a:rPr lang="en-GB"/>
              <a:t>Fourth Outline Level</a:t>
            </a:r>
            <a:endParaRPr/>
          </a:p>
          <a:p>
            <a:pPr lvl="4">
              <a:buSzPct val="45000"/>
              <a:buFont typeface="StarSymbol"/>
              <a:buChar char=""/>
            </a:pPr>
            <a:r>
              <a:rPr lang="en-GB"/>
              <a:t>Fifth Outline Level</a:t>
            </a:r>
            <a:endParaRPr/>
          </a:p>
          <a:p>
            <a:pPr lvl="5">
              <a:buSzPct val="45000"/>
              <a:buFont typeface="StarSymbol"/>
              <a:buChar char=""/>
            </a:pPr>
            <a:r>
              <a:rPr lang="en-GB"/>
              <a:t>Sixth Outline Level</a:t>
            </a:r>
            <a:endParaRPr/>
          </a:p>
          <a:p>
            <a:pPr lvl="6">
              <a:buSzPct val="45000"/>
              <a:buFont typeface="StarSymbol"/>
              <a:buChar char=""/>
            </a:pPr>
            <a:r>
              <a:rPr lang="en-GB"/>
              <a:t>Seventh Outline Level</a:t>
            </a:r>
            <a:endParaRPr/>
          </a:p>
        </p:txBody>
      </p:sp>
    </p:spTree>
  </p:cSld>
  <p:clrMap accent1="accent1" accent2="accent2" accent3="accent3" accent4="accent4" accent5="accent5" accent6="accent6" bg1="lt1" bg2="lt2" folHlink="folHlink" hlink="hlink" tx1="dk1" tx2="dk2"/>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hyperlink" Target="mailto:John.Woodward@cs.stir.ac.uk" TargetMode="External"/><Relationship Id="rId2" Type="http://schemas.openxmlformats.org/officeDocument/2006/relationships/slideLayout" Target="../slideLayouts/slideLayout1.xml"/><Relationship Id="rId3"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1.wmf"/><Relationship Id="rId2" Type="http://schemas.openxmlformats.org/officeDocument/2006/relationships/image" Target="../media/image12.wmf"/><Relationship Id="rId3"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14.wmf"/><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3.xml"/><Relationship Id="rId5"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5.jpeg"/><Relationship Id="rId2" Type="http://schemas.openxmlformats.org/officeDocument/2006/relationships/image" Target="../media/image6.jpeg"/><Relationship Id="rId3" Type="http://schemas.openxmlformats.org/officeDocument/2006/relationships/slideLayout" Target="../slideLayouts/slideLayout13.xml"/><Relationship Id="rId4"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7.gif"/><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3" name="CustomShape 1"/>
          <p:cNvSpPr/>
          <p:nvPr/>
        </p:nvSpPr>
        <p:spPr>
          <a:xfrm>
            <a:off x="652320" y="837000"/>
            <a:ext cx="7770960" cy="2762280"/>
          </a:xfrm>
          <a:prstGeom prst="rect">
            <a:avLst/>
          </a:prstGeom>
        </p:spPr>
        <p:txBody>
          <a:bodyPr anchor="ctr" bIns="45000" lIns="90000" rIns="90000" tIns="45000"/>
          <a:p>
            <a:r>
              <a:rPr b="1" lang="en-GB" sz="4000">
                <a:solidFill>
                  <a:srgbClr val="000000"/>
                </a:solidFill>
                <a:latin typeface="Calibri"/>
              </a:rPr>
              <a:t>Towards the Automatic Design of Algorithms: </a:t>
            </a:r>
            <a:endParaRPr/>
          </a:p>
          <a:p>
            <a:pPr algn="ctr">
              <a:lnSpc>
                <a:spcPct val="100000"/>
              </a:lnSpc>
            </a:pPr>
            <a:r>
              <a:rPr lang="en-GB" sz="4000">
                <a:solidFill>
                  <a:srgbClr val="000000"/>
                </a:solidFill>
                <a:latin typeface="Calibri"/>
              </a:rPr>
              <a:t>The (</a:t>
            </a:r>
            <a:r>
              <a:rPr i="1" lang="en-GB" sz="4000">
                <a:solidFill>
                  <a:srgbClr val="000000"/>
                </a:solidFill>
                <a:latin typeface="Calibri"/>
              </a:rPr>
              <a:t>semi-</a:t>
            </a:r>
            <a:r>
              <a:rPr lang="en-GB" sz="4000">
                <a:solidFill>
                  <a:srgbClr val="000000"/>
                </a:solidFill>
                <a:latin typeface="Calibri"/>
              </a:rPr>
              <a:t>)automatic design of (</a:t>
            </a:r>
            <a:r>
              <a:rPr i="1" lang="en-GB" sz="4000">
                <a:solidFill>
                  <a:srgbClr val="000000"/>
                </a:solidFill>
                <a:latin typeface="Calibri"/>
              </a:rPr>
              <a:t>heuristic</a:t>
            </a:r>
            <a:r>
              <a:rPr lang="en-GB" sz="4000">
                <a:solidFill>
                  <a:srgbClr val="000000"/>
                </a:solidFill>
                <a:latin typeface="Calibri"/>
              </a:rPr>
              <a:t>) algorithms</a:t>
            </a:r>
            <a:endParaRPr/>
          </a:p>
        </p:txBody>
      </p:sp>
      <p:sp>
        <p:nvSpPr>
          <p:cNvPr id="74" name="CustomShape 2"/>
          <p:cNvSpPr/>
          <p:nvPr/>
        </p:nvSpPr>
        <p:spPr>
          <a:xfrm>
            <a:off x="1331640" y="4149000"/>
            <a:ext cx="6399360" cy="1751040"/>
          </a:xfrm>
          <a:prstGeom prst="rect">
            <a:avLst/>
          </a:prstGeom>
        </p:spPr>
        <p:txBody>
          <a:bodyPr bIns="45000" lIns="90000" rIns="90000" tIns="45000"/>
          <a:p>
            <a:pPr algn="ctr">
              <a:lnSpc>
                <a:spcPct val="100000"/>
              </a:lnSpc>
            </a:pPr>
            <a:r>
              <a:rPr lang="en-GB" sz="2800">
                <a:solidFill>
                  <a:srgbClr val="8b8b8b"/>
                </a:solidFill>
                <a:latin typeface="Calibri"/>
              </a:rPr>
              <a:t>John Woodward, Edmund Burke </a:t>
            </a:r>
            <a:endParaRPr/>
          </a:p>
          <a:p>
            <a:pPr algn="ctr">
              <a:lnSpc>
                <a:spcPct val="100000"/>
              </a:lnSpc>
            </a:pPr>
            <a:r>
              <a:rPr b="1" lang="en-GB" sz="2800" u="sng">
                <a:solidFill>
                  <a:srgbClr val="8b8b8b"/>
                </a:solidFill>
                <a:latin typeface="Calibri"/>
                <a:hlinkClick r:id="rId1"/>
              </a:rPr>
              <a:t>John.Woodward@cs.stir.ac.uk</a:t>
            </a:r>
            <a:endParaRPr/>
          </a:p>
          <a:p>
            <a:pPr algn="ctr">
              <a:lnSpc>
                <a:spcPct val="100000"/>
              </a:lnSpc>
            </a:pPr>
            <a:r>
              <a:rPr b="1" lang="en-GB" sz="2800">
                <a:solidFill>
                  <a:srgbClr val="8b8b8b"/>
                </a:solidFill>
                <a:latin typeface="Calibri"/>
              </a:rPr>
              <a:t>CHORDS GROUP</a:t>
            </a:r>
            <a:endParaRPr/>
          </a:p>
          <a:p>
            <a:pPr algn="ctr">
              <a:lnSpc>
                <a:spcPct val="100000"/>
              </a:lnSpc>
            </a:pPr>
            <a:r>
              <a:rPr b="1" lang="en-GB" sz="2800">
                <a:solidFill>
                  <a:srgbClr val="8b8b8b"/>
                </a:solidFill>
                <a:latin typeface="Calibri"/>
              </a:rPr>
              <a:t>University of Stirling</a:t>
            </a:r>
            <a:endParaRPr/>
          </a:p>
        </p:txBody>
      </p:sp>
      <p:sp>
        <p:nvSpPr>
          <p:cNvPr id="75" name="CustomShape 3"/>
          <p:cNvSpPr/>
          <p:nvPr/>
        </p:nvSpPr>
        <p:spPr>
          <a:xfrm>
            <a:off x="0" y="0"/>
            <a:ext cx="11795760" cy="11795760"/>
          </a:xfrm>
          <a:prstGeom prst="rect">
            <a:avLst/>
          </a:prstGeom>
        </p:spPr>
        <p:txBody>
          <a:bodyPr bIns="45000" lIns="90000" rIns="90000" tIns="45000"/>
          <a:p>
            <a:pPr>
              <a:lnSpc>
                <a:spcPct val="100000"/>
              </a:lnSpc>
            </a:pPr>
            <a:r>
              <a:rPr lang="en-GB">
                <a:solidFill>
                  <a:srgbClr val="000000"/>
                </a:solidFill>
                <a:latin typeface="Calibri"/>
              </a:rPr>
              <a:t>John Woodward University of Stirling</a:t>
            </a:r>
            <a:endParaRPr/>
          </a:p>
        </p:txBody>
      </p:sp>
      <p:sp>
        <p:nvSpPr>
          <p:cNvPr id="76" name="CustomShape 4"/>
          <p:cNvSpPr/>
          <p:nvPr/>
        </p:nvSpPr>
        <p:spPr>
          <a:xfrm>
            <a:off x="0" y="0"/>
            <a:ext cx="11795760" cy="11795760"/>
          </a:xfrm>
          <a:prstGeom prst="rect">
            <a:avLst/>
          </a:prstGeom>
        </p:spPr>
        <p:txBody>
          <a:bodyPr bIns="45000" lIns="90000" rIns="90000" tIns="45000"/>
          <a:p>
            <a:pPr>
              <a:lnSpc>
                <a:spcPct val="100000"/>
              </a:lnSpc>
            </a:pPr>
            <a:fld id="{F12191C1-F111-4151-8171-E14161A1E101}" type="slidenum">
              <a:rPr lang="en-GB">
                <a:solidFill>
                  <a:srgbClr val="000000"/>
                </a:solidFill>
                <a:latin typeface="Calibri"/>
              </a:rPr>
              <a:t>&lt;number&gt;</a:t>
            </a:fld>
            <a:endParaRPr/>
          </a:p>
        </p:txBody>
      </p:sp>
      <p:sp>
        <p:nvSpPr>
          <p:cNvPr id="77" name="CustomShape 5"/>
          <p:cNvSpPr/>
          <p:nvPr/>
        </p:nvSpPr>
        <p:spPr>
          <a:xfrm>
            <a:off x="0" y="0"/>
            <a:ext cx="11795760" cy="11795760"/>
          </a:xfrm>
          <a:prstGeom prst="rect">
            <a:avLst/>
          </a:prstGeom>
        </p:spPr>
        <p:txBody>
          <a:bodyPr bIns="45000" lIns="90000" rIns="90000" tIns="45000"/>
          <a:p>
            <a:pPr>
              <a:lnSpc>
                <a:spcPct val="100000"/>
              </a:lnSpc>
            </a:pPr>
            <a:r>
              <a:rPr lang="en-GB">
                <a:solidFill>
                  <a:srgbClr val="000000"/>
                </a:solidFill>
                <a:latin typeface="Calibri"/>
              </a:rPr>
              <a:t>03/04/14</a:t>
            </a:r>
            <a:endParaRPr/>
          </a:p>
        </p:txBody>
      </p:sp>
    </p:spTree>
  </p:cSld>
  <p:timing>
    <p:tnLst>
      <p:par>
        <p:cTn dur="indefinite" id="1" nodeType="tmRoot" restart="never">
          <p:childTnLst>
            <p:seq>
              <p:cTn id="2" nodeType="mainSeq">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8" name=""/>
          <p:cNvPicPr/>
          <p:nvPr/>
        </p:nvPicPr>
        <p:blipFill>
          <a:blip r:embed="rId1"/>
          <a:stretch>
            <a:fillRect/>
          </a:stretch>
        </p:blipFill>
        <p:spPr>
          <a:xfrm>
            <a:off x="-1296000" y="0"/>
            <a:ext cx="11879640" cy="6857640"/>
          </a:xfrm>
          <a:prstGeom prst="rect">
            <a:avLst/>
          </a:prstGeom>
        </p:spPr>
      </p:pic>
    </p:spTree>
  </p:cSld>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9" name="CustomShape 1"/>
          <p:cNvSpPr/>
          <p:nvPr/>
        </p:nvSpPr>
        <p:spPr>
          <a:xfrm>
            <a:off x="0" y="0"/>
            <a:ext cx="11795760" cy="11795760"/>
          </a:xfrm>
          <a:prstGeom prst="rect">
            <a:avLst/>
          </a:prstGeom>
        </p:spPr>
        <p:txBody>
          <a:bodyPr bIns="45000" lIns="90000" rIns="90000" tIns="45000"/>
          <a:p>
            <a:pPr>
              <a:lnSpc>
                <a:spcPct val="100000"/>
              </a:lnSpc>
            </a:pPr>
            <a:r>
              <a:rPr lang="en-GB" sz="1400">
                <a:solidFill>
                  <a:srgbClr val="000000"/>
                </a:solidFill>
                <a:latin typeface="Arial"/>
              </a:rPr>
              <a:t>03/04/14</a:t>
            </a:r>
            <a:endParaRPr/>
          </a:p>
        </p:txBody>
      </p:sp>
      <p:sp>
        <p:nvSpPr>
          <p:cNvPr id="140" name="CustomShape 2"/>
          <p:cNvSpPr/>
          <p:nvPr/>
        </p:nvSpPr>
        <p:spPr>
          <a:xfrm>
            <a:off x="0" y="0"/>
            <a:ext cx="11795760" cy="11795760"/>
          </a:xfrm>
          <a:prstGeom prst="rect">
            <a:avLst/>
          </a:prstGeom>
        </p:spPr>
        <p:txBody>
          <a:bodyPr bIns="45000" lIns="90000" rIns="90000" tIns="45000"/>
          <a:p>
            <a:pPr>
              <a:lnSpc>
                <a:spcPct val="100000"/>
              </a:lnSpc>
            </a:pPr>
            <a:r>
              <a:rPr lang="en-GB" sz="1400">
                <a:solidFill>
                  <a:srgbClr val="000000"/>
                </a:solidFill>
                <a:latin typeface="Arial"/>
              </a:rPr>
              <a:t>John Woodward University of Stirling</a:t>
            </a:r>
            <a:endParaRPr/>
          </a:p>
        </p:txBody>
      </p:sp>
      <p:sp>
        <p:nvSpPr>
          <p:cNvPr id="141" name="CustomShape 3"/>
          <p:cNvSpPr/>
          <p:nvPr/>
        </p:nvSpPr>
        <p:spPr>
          <a:xfrm>
            <a:off x="0" y="0"/>
            <a:ext cx="11795760" cy="11795760"/>
          </a:xfrm>
          <a:prstGeom prst="rect">
            <a:avLst/>
          </a:prstGeom>
        </p:spPr>
        <p:txBody>
          <a:bodyPr bIns="45000" lIns="90000" rIns="90000" tIns="45000"/>
          <a:p>
            <a:pPr>
              <a:lnSpc>
                <a:spcPct val="100000"/>
              </a:lnSpc>
            </a:pPr>
            <a:fld id="{5181C111-F131-4171-B171-E1717181A1C1}" type="slidenum">
              <a:rPr lang="en-GB" sz="1400">
                <a:solidFill>
                  <a:srgbClr val="000000"/>
                </a:solidFill>
                <a:latin typeface="Arial"/>
              </a:rPr>
              <a:t>&lt;number&gt;</a:t>
            </a:fld>
            <a:endParaRPr/>
          </a:p>
        </p:txBody>
      </p:sp>
      <p:sp>
        <p:nvSpPr>
          <p:cNvPr id="142" name="CustomShape 4"/>
          <p:cNvSpPr/>
          <p:nvPr/>
        </p:nvSpPr>
        <p:spPr>
          <a:xfrm>
            <a:off x="457200" y="274680"/>
            <a:ext cx="8228160" cy="1141560"/>
          </a:xfrm>
          <a:prstGeom prst="rect">
            <a:avLst/>
          </a:prstGeom>
        </p:spPr>
        <p:txBody>
          <a:bodyPr anchor="ctr" bIns="45000" lIns="90000" rIns="90000" tIns="45000"/>
          <a:p>
            <a:pPr algn="ctr">
              <a:lnSpc>
                <a:spcPct val="100000"/>
              </a:lnSpc>
            </a:pPr>
            <a:r>
              <a:rPr b="1" lang="en-GB" sz="4400">
                <a:solidFill>
                  <a:srgbClr val="000000"/>
                </a:solidFill>
                <a:latin typeface="Calibri"/>
              </a:rPr>
              <a:t>On-line Bin Packing</a:t>
            </a:r>
            <a:endParaRPr/>
          </a:p>
        </p:txBody>
      </p:sp>
      <p:sp>
        <p:nvSpPr>
          <p:cNvPr id="143" name="CustomShape 5"/>
          <p:cNvSpPr/>
          <p:nvPr/>
        </p:nvSpPr>
        <p:spPr>
          <a:xfrm>
            <a:off x="1440360" y="2844360"/>
            <a:ext cx="503280" cy="1365480"/>
          </a:xfrm>
          <a:prstGeom prst="rect">
            <a:avLst/>
          </a:prstGeom>
          <a:ln w="9360">
            <a:solidFill>
              <a:srgbClr val="000000"/>
            </a:solidFill>
            <a:miter/>
          </a:ln>
        </p:spPr>
      </p:sp>
      <p:sp>
        <p:nvSpPr>
          <p:cNvPr id="144" name="CustomShape 6"/>
          <p:cNvSpPr/>
          <p:nvPr/>
        </p:nvSpPr>
        <p:spPr>
          <a:xfrm>
            <a:off x="2016720" y="2844360"/>
            <a:ext cx="503280" cy="1365480"/>
          </a:xfrm>
          <a:prstGeom prst="rect">
            <a:avLst/>
          </a:prstGeom>
          <a:ln w="9360">
            <a:solidFill>
              <a:srgbClr val="000000"/>
            </a:solidFill>
            <a:miter/>
          </a:ln>
        </p:spPr>
      </p:sp>
      <p:sp>
        <p:nvSpPr>
          <p:cNvPr id="145" name="CustomShape 7"/>
          <p:cNvSpPr/>
          <p:nvPr/>
        </p:nvSpPr>
        <p:spPr>
          <a:xfrm>
            <a:off x="2593080" y="2844360"/>
            <a:ext cx="503280" cy="1365480"/>
          </a:xfrm>
          <a:prstGeom prst="rect">
            <a:avLst/>
          </a:prstGeom>
          <a:ln w="9360">
            <a:solidFill>
              <a:srgbClr val="000000"/>
            </a:solidFill>
            <a:miter/>
          </a:ln>
        </p:spPr>
      </p:sp>
      <p:sp>
        <p:nvSpPr>
          <p:cNvPr id="146" name="CustomShape 8"/>
          <p:cNvSpPr/>
          <p:nvPr/>
        </p:nvSpPr>
        <p:spPr>
          <a:xfrm>
            <a:off x="864000" y="2844360"/>
            <a:ext cx="503280" cy="1365480"/>
          </a:xfrm>
          <a:prstGeom prst="rect">
            <a:avLst/>
          </a:prstGeom>
          <a:ln w="9360">
            <a:solidFill>
              <a:srgbClr val="000000"/>
            </a:solidFill>
            <a:miter/>
          </a:ln>
        </p:spPr>
      </p:sp>
      <p:sp>
        <p:nvSpPr>
          <p:cNvPr id="147" name="CustomShape 9"/>
          <p:cNvSpPr/>
          <p:nvPr/>
        </p:nvSpPr>
        <p:spPr>
          <a:xfrm>
            <a:off x="864000" y="3202920"/>
            <a:ext cx="503280" cy="1006560"/>
          </a:xfrm>
          <a:prstGeom prst="rect">
            <a:avLst/>
          </a:prstGeom>
          <a:solidFill>
            <a:srgbClr val="000000"/>
          </a:solidFill>
          <a:ln w="9360">
            <a:solidFill>
              <a:srgbClr val="000000"/>
            </a:solidFill>
            <a:miter/>
          </a:ln>
        </p:spPr>
      </p:sp>
      <p:sp>
        <p:nvSpPr>
          <p:cNvPr id="148" name="CustomShape 10"/>
          <p:cNvSpPr/>
          <p:nvPr/>
        </p:nvSpPr>
        <p:spPr>
          <a:xfrm>
            <a:off x="3169080" y="2844360"/>
            <a:ext cx="503280" cy="1365480"/>
          </a:xfrm>
          <a:prstGeom prst="rect">
            <a:avLst/>
          </a:prstGeom>
          <a:ln cap="rnd" w="9360">
            <a:solidFill>
              <a:srgbClr val="000000"/>
            </a:solidFill>
            <a:custDash>
              <a:ds d="35000" sp="1225000000"/>
            </a:custDash>
            <a:miter/>
          </a:ln>
        </p:spPr>
      </p:sp>
      <p:sp>
        <p:nvSpPr>
          <p:cNvPr id="149" name="CustomShape 11"/>
          <p:cNvSpPr/>
          <p:nvPr/>
        </p:nvSpPr>
        <p:spPr>
          <a:xfrm>
            <a:off x="1440360" y="3420720"/>
            <a:ext cx="503280" cy="790560"/>
          </a:xfrm>
          <a:prstGeom prst="rect">
            <a:avLst/>
          </a:prstGeom>
          <a:solidFill>
            <a:srgbClr val="000000"/>
          </a:solidFill>
          <a:ln w="9360">
            <a:solidFill>
              <a:srgbClr val="000000"/>
            </a:solidFill>
            <a:miter/>
          </a:ln>
        </p:spPr>
      </p:sp>
      <p:sp>
        <p:nvSpPr>
          <p:cNvPr id="150" name="CustomShape 12"/>
          <p:cNvSpPr/>
          <p:nvPr/>
        </p:nvSpPr>
        <p:spPr>
          <a:xfrm>
            <a:off x="2016720" y="3202920"/>
            <a:ext cx="503280" cy="1006560"/>
          </a:xfrm>
          <a:prstGeom prst="rect">
            <a:avLst/>
          </a:prstGeom>
          <a:solidFill>
            <a:srgbClr val="000000"/>
          </a:solidFill>
          <a:ln w="9360">
            <a:solidFill>
              <a:srgbClr val="000000"/>
            </a:solidFill>
            <a:miter/>
          </a:ln>
        </p:spPr>
      </p:sp>
      <p:sp>
        <p:nvSpPr>
          <p:cNvPr id="151" name="CustomShape 13"/>
          <p:cNvSpPr/>
          <p:nvPr/>
        </p:nvSpPr>
        <p:spPr>
          <a:xfrm>
            <a:off x="2593080" y="3781080"/>
            <a:ext cx="503280" cy="430200"/>
          </a:xfrm>
          <a:prstGeom prst="rect">
            <a:avLst/>
          </a:prstGeom>
          <a:solidFill>
            <a:srgbClr val="000000"/>
          </a:solidFill>
          <a:ln w="9360">
            <a:solidFill>
              <a:srgbClr val="000000"/>
            </a:solidFill>
            <a:miter/>
          </a:ln>
        </p:spPr>
      </p:sp>
      <p:sp>
        <p:nvSpPr>
          <p:cNvPr id="152" name="CustomShape 14"/>
          <p:cNvSpPr/>
          <p:nvPr/>
        </p:nvSpPr>
        <p:spPr>
          <a:xfrm>
            <a:off x="933120" y="4285800"/>
            <a:ext cx="2543760" cy="394200"/>
          </a:xfrm>
          <a:prstGeom prst="rect">
            <a:avLst/>
          </a:prstGeom>
        </p:spPr>
        <p:txBody>
          <a:bodyPr bIns="45000" lIns="90000" rIns="90000" tIns="45000" wrap="none"/>
          <a:p>
            <a:pPr>
              <a:lnSpc>
                <a:spcPct val="100000"/>
              </a:lnSpc>
            </a:pPr>
            <a:r>
              <a:rPr lang="en-GB" sz="2000">
                <a:solidFill>
                  <a:srgbClr val="1f497d"/>
                </a:solidFill>
                <a:latin typeface="Arial"/>
              </a:rPr>
              <a:t>Pieces packed so far</a:t>
            </a:r>
            <a:endParaRPr/>
          </a:p>
        </p:txBody>
      </p:sp>
      <p:sp>
        <p:nvSpPr>
          <p:cNvPr id="153" name="CustomShape 15"/>
          <p:cNvSpPr/>
          <p:nvPr/>
        </p:nvSpPr>
        <p:spPr>
          <a:xfrm>
            <a:off x="5036400" y="4428720"/>
            <a:ext cx="3944520" cy="394200"/>
          </a:xfrm>
          <a:prstGeom prst="rect">
            <a:avLst/>
          </a:prstGeom>
        </p:spPr>
        <p:txBody>
          <a:bodyPr bIns="45000" lIns="90000" rIns="90000" tIns="45000" wrap="none"/>
          <a:p>
            <a:pPr>
              <a:lnSpc>
                <a:spcPct val="100000"/>
              </a:lnSpc>
            </a:pPr>
            <a:r>
              <a:rPr i="1" lang="en-GB" sz="2000">
                <a:solidFill>
                  <a:srgbClr val="1f497d"/>
                </a:solidFill>
                <a:latin typeface="Arial"/>
              </a:rPr>
              <a:t>Sequence</a:t>
            </a:r>
            <a:r>
              <a:rPr lang="en-GB" sz="2000">
                <a:solidFill>
                  <a:srgbClr val="1f497d"/>
                </a:solidFill>
                <a:latin typeface="Arial"/>
              </a:rPr>
              <a:t> of pieces to be packed</a:t>
            </a:r>
            <a:endParaRPr/>
          </a:p>
        </p:txBody>
      </p:sp>
      <p:sp>
        <p:nvSpPr>
          <p:cNvPr id="154" name="Line 16"/>
          <p:cNvSpPr/>
          <p:nvPr/>
        </p:nvSpPr>
        <p:spPr>
          <a:xfrm flipV="1">
            <a:off x="3743640" y="2844000"/>
            <a:ext cx="0" cy="1368720"/>
          </a:xfrm>
          <a:prstGeom prst="line">
            <a:avLst/>
          </a:prstGeom>
          <a:ln w="9360">
            <a:solidFill>
              <a:srgbClr val="000000"/>
            </a:solidFill>
            <a:round/>
            <a:tailEnd len="med" type="triangle" w="med"/>
          </a:ln>
        </p:spPr>
      </p:sp>
      <p:sp>
        <p:nvSpPr>
          <p:cNvPr id="155" name="CustomShape 17"/>
          <p:cNvSpPr/>
          <p:nvPr/>
        </p:nvSpPr>
        <p:spPr>
          <a:xfrm>
            <a:off x="3672360" y="3204720"/>
            <a:ext cx="1114560" cy="1004040"/>
          </a:xfrm>
          <a:prstGeom prst="rect">
            <a:avLst/>
          </a:prstGeom>
        </p:spPr>
        <p:txBody>
          <a:bodyPr bIns="45000" lIns="90000" rIns="90000" tIns="45000" wrap="none"/>
          <a:p>
            <a:pPr>
              <a:lnSpc>
                <a:spcPct val="100000"/>
              </a:lnSpc>
            </a:pPr>
            <a:r>
              <a:rPr lang="en-GB" sz="2000">
                <a:solidFill>
                  <a:srgbClr val="1f497d"/>
                </a:solidFill>
                <a:latin typeface="Arial"/>
              </a:rPr>
              <a:t>150 = </a:t>
            </a:r>
            <a:endParaRPr/>
          </a:p>
          <a:p>
            <a:pPr>
              <a:lnSpc>
                <a:spcPct val="100000"/>
              </a:lnSpc>
            </a:pPr>
            <a:r>
              <a:rPr lang="en-GB" sz="2000">
                <a:solidFill>
                  <a:srgbClr val="1f497d"/>
                </a:solidFill>
                <a:latin typeface="Arial"/>
              </a:rPr>
              <a:t>Bin</a:t>
            </a:r>
            <a:endParaRPr/>
          </a:p>
          <a:p>
            <a:pPr>
              <a:lnSpc>
                <a:spcPct val="100000"/>
              </a:lnSpc>
            </a:pPr>
            <a:r>
              <a:rPr lang="en-GB" sz="2000">
                <a:solidFill>
                  <a:srgbClr val="1f497d"/>
                </a:solidFill>
                <a:latin typeface="Arial"/>
              </a:rPr>
              <a:t>capacity</a:t>
            </a:r>
            <a:endParaRPr/>
          </a:p>
        </p:txBody>
      </p:sp>
      <p:sp>
        <p:nvSpPr>
          <p:cNvPr id="156" name="CustomShape 18"/>
          <p:cNvSpPr/>
          <p:nvPr/>
        </p:nvSpPr>
        <p:spPr>
          <a:xfrm>
            <a:off x="5302800" y="3492000"/>
            <a:ext cx="503280" cy="501840"/>
          </a:xfrm>
          <a:prstGeom prst="rect">
            <a:avLst/>
          </a:prstGeom>
          <a:solidFill>
            <a:srgbClr val="000000"/>
          </a:solidFill>
          <a:ln w="9360">
            <a:solidFill>
              <a:srgbClr val="000000"/>
            </a:solidFill>
            <a:miter/>
          </a:ln>
        </p:spPr>
      </p:sp>
      <p:sp>
        <p:nvSpPr>
          <p:cNvPr id="157" name="CustomShape 19"/>
          <p:cNvSpPr/>
          <p:nvPr/>
        </p:nvSpPr>
        <p:spPr>
          <a:xfrm>
            <a:off x="5879160" y="3708000"/>
            <a:ext cx="503280" cy="285840"/>
          </a:xfrm>
          <a:prstGeom prst="rect">
            <a:avLst/>
          </a:prstGeom>
          <a:solidFill>
            <a:srgbClr val="000000"/>
          </a:solidFill>
          <a:ln w="9360">
            <a:solidFill>
              <a:srgbClr val="000000"/>
            </a:solidFill>
            <a:miter/>
          </a:ln>
        </p:spPr>
      </p:sp>
      <p:sp>
        <p:nvSpPr>
          <p:cNvPr id="158" name="CustomShape 20"/>
          <p:cNvSpPr/>
          <p:nvPr/>
        </p:nvSpPr>
        <p:spPr>
          <a:xfrm>
            <a:off x="6490080" y="3276000"/>
            <a:ext cx="503280" cy="717840"/>
          </a:xfrm>
          <a:prstGeom prst="rect">
            <a:avLst/>
          </a:prstGeom>
          <a:solidFill>
            <a:srgbClr val="000000"/>
          </a:solidFill>
          <a:ln w="9360">
            <a:solidFill>
              <a:srgbClr val="000000"/>
            </a:solidFill>
            <a:miter/>
          </a:ln>
        </p:spPr>
      </p:sp>
      <p:sp>
        <p:nvSpPr>
          <p:cNvPr id="159" name="Line 21"/>
          <p:cNvSpPr/>
          <p:nvPr/>
        </p:nvSpPr>
        <p:spPr>
          <a:xfrm flipV="1">
            <a:off x="7174080" y="3707640"/>
            <a:ext cx="0" cy="287280"/>
          </a:xfrm>
          <a:prstGeom prst="line">
            <a:avLst/>
          </a:prstGeom>
          <a:ln w="9360">
            <a:solidFill>
              <a:srgbClr val="000000"/>
            </a:solidFill>
            <a:round/>
            <a:tailEnd len="med" type="triangle" w="med"/>
          </a:ln>
        </p:spPr>
      </p:sp>
      <p:sp>
        <p:nvSpPr>
          <p:cNvPr id="160" name="Line 22"/>
          <p:cNvSpPr/>
          <p:nvPr/>
        </p:nvSpPr>
        <p:spPr>
          <a:xfrm flipV="1">
            <a:off x="7318800" y="3204360"/>
            <a:ext cx="0" cy="792360"/>
          </a:xfrm>
          <a:prstGeom prst="line">
            <a:avLst/>
          </a:prstGeom>
          <a:ln w="9360">
            <a:solidFill>
              <a:srgbClr val="000000"/>
            </a:solidFill>
            <a:round/>
            <a:tailEnd len="med" type="triangle" w="med"/>
          </a:ln>
        </p:spPr>
      </p:sp>
      <p:sp>
        <p:nvSpPr>
          <p:cNvPr id="161" name="CustomShape 23"/>
          <p:cNvSpPr/>
          <p:nvPr/>
        </p:nvSpPr>
        <p:spPr>
          <a:xfrm>
            <a:off x="7515720" y="3342960"/>
            <a:ext cx="182880" cy="395280"/>
          </a:xfrm>
          <a:prstGeom prst="rect">
            <a:avLst/>
          </a:prstGeom>
        </p:spPr>
      </p:sp>
      <p:sp>
        <p:nvSpPr>
          <p:cNvPr id="162" name="CustomShape 24"/>
          <p:cNvSpPr/>
          <p:nvPr/>
        </p:nvSpPr>
        <p:spPr>
          <a:xfrm>
            <a:off x="7415640" y="3060360"/>
            <a:ext cx="1312920" cy="1004040"/>
          </a:xfrm>
          <a:prstGeom prst="rect">
            <a:avLst/>
          </a:prstGeom>
        </p:spPr>
        <p:txBody>
          <a:bodyPr bIns="45000" lIns="90000" rIns="90000" tIns="45000" wrap="none"/>
          <a:p>
            <a:pPr>
              <a:lnSpc>
                <a:spcPct val="100000"/>
              </a:lnSpc>
            </a:pPr>
            <a:r>
              <a:rPr lang="en-GB" sz="2000">
                <a:solidFill>
                  <a:srgbClr val="1f497d"/>
                </a:solidFill>
                <a:latin typeface="Arial"/>
              </a:rPr>
              <a:t>Range of </a:t>
            </a:r>
            <a:endParaRPr/>
          </a:p>
          <a:p>
            <a:pPr>
              <a:lnSpc>
                <a:spcPct val="100000"/>
              </a:lnSpc>
            </a:pPr>
            <a:r>
              <a:rPr lang="en-GB" sz="2000">
                <a:solidFill>
                  <a:srgbClr val="1f497d"/>
                </a:solidFill>
                <a:latin typeface="Arial"/>
              </a:rPr>
              <a:t>piece size</a:t>
            </a:r>
            <a:endParaRPr/>
          </a:p>
          <a:p>
            <a:pPr>
              <a:lnSpc>
                <a:spcPct val="100000"/>
              </a:lnSpc>
            </a:pPr>
            <a:r>
              <a:rPr lang="en-GB" sz="2000">
                <a:solidFill>
                  <a:srgbClr val="1f497d"/>
                </a:solidFill>
                <a:latin typeface="Arial"/>
              </a:rPr>
              <a:t>20-100</a:t>
            </a:r>
            <a:endParaRPr/>
          </a:p>
        </p:txBody>
      </p:sp>
      <p:sp>
        <p:nvSpPr>
          <p:cNvPr id="163" name="CustomShape 25"/>
          <p:cNvSpPr/>
          <p:nvPr/>
        </p:nvSpPr>
        <p:spPr>
          <a:xfrm>
            <a:off x="865440" y="2485440"/>
            <a:ext cx="1525680" cy="363600"/>
          </a:xfrm>
          <a:prstGeom prst="rect">
            <a:avLst/>
          </a:prstGeom>
        </p:spPr>
        <p:txBody>
          <a:bodyPr bIns="45000" lIns="90000" rIns="90000" tIns="45000" wrap="none"/>
          <a:p>
            <a:pPr>
              <a:lnSpc>
                <a:spcPct val="100000"/>
              </a:lnSpc>
            </a:pPr>
            <a:r>
              <a:rPr lang="en-GB">
                <a:solidFill>
                  <a:srgbClr val="1f497d"/>
                </a:solidFill>
                <a:latin typeface="Arial"/>
              </a:rPr>
              <a:t>Array of bins </a:t>
            </a:r>
            <a:endParaRPr/>
          </a:p>
        </p:txBody>
      </p:sp>
    </p:spTree>
  </p:cSld>
  <p:timing>
    <p:tnLst>
      <p:par>
        <p:cTn dur="indefinite" id="13" nodeType="tmRoot" restart="never">
          <p:childTnLst>
            <p:seq>
              <p:cTn id="14" nodeType="mainSeq">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4" name="CustomShape 1"/>
          <p:cNvSpPr/>
          <p:nvPr/>
        </p:nvSpPr>
        <p:spPr>
          <a:xfrm>
            <a:off x="431640" y="458640"/>
            <a:ext cx="8228160" cy="1370160"/>
          </a:xfrm>
          <a:prstGeom prst="rect">
            <a:avLst/>
          </a:prstGeom>
        </p:spPr>
        <p:txBody>
          <a:bodyPr anchor="ctr" bIns="45000" lIns="90000" rIns="90000" tIns="45000"/>
          <a:p>
            <a:pPr algn="ctr">
              <a:lnSpc>
                <a:spcPct val="100000"/>
              </a:lnSpc>
            </a:pPr>
            <a:r>
              <a:rPr b="1" lang="en-GB" sz="4400">
                <a:solidFill>
                  <a:srgbClr val="000000"/>
                </a:solidFill>
                <a:latin typeface="Calibri"/>
              </a:rPr>
              <a:t>How the heuristics are applied</a:t>
            </a:r>
            <a:endParaRPr/>
          </a:p>
        </p:txBody>
      </p:sp>
      <p:sp>
        <p:nvSpPr>
          <p:cNvPr id="165" name="CustomShape 2"/>
          <p:cNvSpPr/>
          <p:nvPr/>
        </p:nvSpPr>
        <p:spPr>
          <a:xfrm>
            <a:off x="4572000" y="3789360"/>
            <a:ext cx="538200" cy="1798920"/>
          </a:xfrm>
          <a:prstGeom prst="rect">
            <a:avLst/>
          </a:prstGeom>
          <a:solidFill>
            <a:srgbClr val="ffffff"/>
          </a:solidFill>
          <a:ln w="12600">
            <a:solidFill>
              <a:srgbClr val="000000"/>
            </a:solidFill>
            <a:miter/>
          </a:ln>
        </p:spPr>
      </p:sp>
      <p:sp>
        <p:nvSpPr>
          <p:cNvPr id="166" name="CustomShape 3"/>
          <p:cNvSpPr/>
          <p:nvPr/>
        </p:nvSpPr>
        <p:spPr>
          <a:xfrm>
            <a:off x="5292720" y="3789360"/>
            <a:ext cx="538200" cy="1798920"/>
          </a:xfrm>
          <a:prstGeom prst="rect">
            <a:avLst/>
          </a:prstGeom>
          <a:solidFill>
            <a:srgbClr val="ffffff"/>
          </a:solidFill>
          <a:ln w="12600">
            <a:solidFill>
              <a:srgbClr val="000000"/>
            </a:solidFill>
            <a:miter/>
          </a:ln>
        </p:spPr>
      </p:sp>
      <p:sp>
        <p:nvSpPr>
          <p:cNvPr id="167" name="CustomShape 4"/>
          <p:cNvSpPr/>
          <p:nvPr/>
        </p:nvSpPr>
        <p:spPr>
          <a:xfrm>
            <a:off x="6012000" y="3789360"/>
            <a:ext cx="538200" cy="1798920"/>
          </a:xfrm>
          <a:prstGeom prst="rect">
            <a:avLst/>
          </a:prstGeom>
          <a:solidFill>
            <a:srgbClr val="ffffff"/>
          </a:solidFill>
          <a:ln w="12600">
            <a:solidFill>
              <a:srgbClr val="000000"/>
            </a:solidFill>
            <a:miter/>
          </a:ln>
        </p:spPr>
      </p:sp>
      <p:sp>
        <p:nvSpPr>
          <p:cNvPr id="168" name="Line 5"/>
          <p:cNvSpPr/>
          <p:nvPr/>
        </p:nvSpPr>
        <p:spPr>
          <a:xfrm flipV="1">
            <a:off x="4841640" y="5589360"/>
            <a:ext cx="0" cy="539640"/>
          </a:xfrm>
          <a:prstGeom prst="line">
            <a:avLst/>
          </a:prstGeom>
          <a:ln w="57240">
            <a:solidFill>
              <a:srgbClr val="000000"/>
            </a:solidFill>
            <a:round/>
            <a:tailEnd len="med" type="triangle" w="med"/>
          </a:ln>
        </p:spPr>
      </p:sp>
      <p:sp>
        <p:nvSpPr>
          <p:cNvPr id="169" name="CustomShape 6"/>
          <p:cNvSpPr/>
          <p:nvPr/>
        </p:nvSpPr>
        <p:spPr>
          <a:xfrm>
            <a:off x="4572000" y="4508640"/>
            <a:ext cx="538200" cy="1079640"/>
          </a:xfrm>
          <a:prstGeom prst="rect">
            <a:avLst/>
          </a:prstGeom>
          <a:solidFill>
            <a:srgbClr val="ff6600"/>
          </a:solidFill>
          <a:ln w="12600">
            <a:solidFill>
              <a:srgbClr val="000000"/>
            </a:solidFill>
            <a:miter/>
          </a:ln>
        </p:spPr>
        <p:txBody>
          <a:bodyPr anchor="ctr" bIns="45000" lIns="90000" rIns="90000" tIns="45000" wrap="none"/>
          <a:p>
            <a:pPr>
              <a:lnSpc>
                <a:spcPct val="100000"/>
              </a:lnSpc>
            </a:pPr>
            <a:r>
              <a:rPr lang="en-GB" sz="2400">
                <a:solidFill>
                  <a:srgbClr val="000000"/>
                </a:solidFill>
                <a:latin typeface="Times New Roman"/>
              </a:rPr>
              <a:t>90</a:t>
            </a:r>
            <a:endParaRPr/>
          </a:p>
        </p:txBody>
      </p:sp>
      <p:sp>
        <p:nvSpPr>
          <p:cNvPr id="170" name="CustomShape 7"/>
          <p:cNvSpPr/>
          <p:nvPr/>
        </p:nvSpPr>
        <p:spPr>
          <a:xfrm>
            <a:off x="6732720" y="3789360"/>
            <a:ext cx="538200" cy="1798920"/>
          </a:xfrm>
          <a:prstGeom prst="rect">
            <a:avLst/>
          </a:prstGeom>
          <a:solidFill>
            <a:srgbClr val="ffffff"/>
          </a:solidFill>
          <a:ln w="12600">
            <a:solidFill>
              <a:srgbClr val="000000"/>
            </a:solidFill>
            <a:miter/>
          </a:ln>
        </p:spPr>
      </p:sp>
      <p:sp>
        <p:nvSpPr>
          <p:cNvPr id="171" name="CustomShape 8"/>
          <p:cNvSpPr/>
          <p:nvPr/>
        </p:nvSpPr>
        <p:spPr>
          <a:xfrm>
            <a:off x="7451640" y="3789360"/>
            <a:ext cx="540000" cy="1798920"/>
          </a:xfrm>
          <a:prstGeom prst="rect">
            <a:avLst/>
          </a:prstGeom>
          <a:solidFill>
            <a:srgbClr val="ffffff"/>
          </a:solidFill>
          <a:ln w="12600">
            <a:solidFill>
              <a:srgbClr val="000000"/>
            </a:solidFill>
            <a:miter/>
          </a:ln>
        </p:spPr>
      </p:sp>
      <p:sp>
        <p:nvSpPr>
          <p:cNvPr id="172" name="CustomShape 9"/>
          <p:cNvSpPr/>
          <p:nvPr/>
        </p:nvSpPr>
        <p:spPr>
          <a:xfrm>
            <a:off x="5292720" y="4149720"/>
            <a:ext cx="538200" cy="1438560"/>
          </a:xfrm>
          <a:prstGeom prst="rect">
            <a:avLst/>
          </a:prstGeom>
          <a:solidFill>
            <a:srgbClr val="ff6600"/>
          </a:solidFill>
          <a:ln w="12600">
            <a:solidFill>
              <a:srgbClr val="000000"/>
            </a:solidFill>
            <a:miter/>
          </a:ln>
        </p:spPr>
        <p:txBody>
          <a:bodyPr anchor="ctr" bIns="45000" lIns="90000" rIns="90000" tIns="45000" wrap="none"/>
          <a:p>
            <a:pPr>
              <a:lnSpc>
                <a:spcPct val="100000"/>
              </a:lnSpc>
            </a:pPr>
            <a:r>
              <a:rPr lang="en-GB" sz="2400">
                <a:solidFill>
                  <a:srgbClr val="000000"/>
                </a:solidFill>
                <a:latin typeface="Times New Roman"/>
              </a:rPr>
              <a:t>120</a:t>
            </a:r>
            <a:endParaRPr/>
          </a:p>
        </p:txBody>
      </p:sp>
      <p:sp>
        <p:nvSpPr>
          <p:cNvPr id="173" name="CustomShape 10"/>
          <p:cNvSpPr/>
          <p:nvPr/>
        </p:nvSpPr>
        <p:spPr>
          <a:xfrm>
            <a:off x="1062000" y="4508640"/>
            <a:ext cx="538200" cy="1079640"/>
          </a:xfrm>
          <a:prstGeom prst="rect">
            <a:avLst/>
          </a:prstGeom>
          <a:solidFill>
            <a:srgbClr val="ff6600"/>
          </a:solidFill>
          <a:ln w="12600">
            <a:solidFill>
              <a:srgbClr val="000000"/>
            </a:solidFill>
            <a:miter/>
          </a:ln>
        </p:spPr>
        <p:txBody>
          <a:bodyPr anchor="ctr" bIns="45000" lIns="90000" rIns="90000" tIns="45000" wrap="none"/>
          <a:p>
            <a:pPr>
              <a:lnSpc>
                <a:spcPct val="100000"/>
              </a:lnSpc>
            </a:pPr>
            <a:r>
              <a:rPr lang="en-GB" sz="2400">
                <a:solidFill>
                  <a:srgbClr val="000000"/>
                </a:solidFill>
                <a:latin typeface="Times New Roman"/>
              </a:rPr>
              <a:t>70</a:t>
            </a:r>
            <a:endParaRPr/>
          </a:p>
        </p:txBody>
      </p:sp>
      <p:sp>
        <p:nvSpPr>
          <p:cNvPr id="174" name="CustomShape 11"/>
          <p:cNvSpPr/>
          <p:nvPr/>
        </p:nvSpPr>
        <p:spPr>
          <a:xfrm>
            <a:off x="6012000" y="5229360"/>
            <a:ext cx="538200" cy="358920"/>
          </a:xfrm>
          <a:prstGeom prst="rect">
            <a:avLst/>
          </a:prstGeom>
          <a:solidFill>
            <a:srgbClr val="ff6600"/>
          </a:solidFill>
          <a:ln w="12600">
            <a:solidFill>
              <a:srgbClr val="000000"/>
            </a:solidFill>
            <a:miter/>
          </a:ln>
        </p:spPr>
        <p:txBody>
          <a:bodyPr anchor="ctr" bIns="45000" lIns="90000" rIns="90000" tIns="45000" wrap="none"/>
          <a:p>
            <a:pPr>
              <a:lnSpc>
                <a:spcPct val="100000"/>
              </a:lnSpc>
            </a:pPr>
            <a:r>
              <a:rPr lang="en-GB" sz="2400">
                <a:solidFill>
                  <a:srgbClr val="000000"/>
                </a:solidFill>
                <a:latin typeface="Times New Roman"/>
              </a:rPr>
              <a:t>30</a:t>
            </a:r>
            <a:endParaRPr/>
          </a:p>
        </p:txBody>
      </p:sp>
      <p:sp>
        <p:nvSpPr>
          <p:cNvPr id="175" name="CustomShape 12"/>
          <p:cNvSpPr/>
          <p:nvPr/>
        </p:nvSpPr>
        <p:spPr>
          <a:xfrm>
            <a:off x="6732720" y="5049720"/>
            <a:ext cx="538200" cy="538200"/>
          </a:xfrm>
          <a:prstGeom prst="rect">
            <a:avLst/>
          </a:prstGeom>
          <a:solidFill>
            <a:srgbClr val="ff6600"/>
          </a:solidFill>
          <a:ln w="12600">
            <a:solidFill>
              <a:srgbClr val="000000"/>
            </a:solidFill>
            <a:miter/>
          </a:ln>
        </p:spPr>
        <p:txBody>
          <a:bodyPr anchor="ctr" bIns="45000" lIns="90000" rIns="90000" tIns="45000" wrap="none"/>
          <a:p>
            <a:pPr>
              <a:lnSpc>
                <a:spcPct val="100000"/>
              </a:lnSpc>
            </a:pPr>
            <a:r>
              <a:rPr lang="en-GB" sz="2400">
                <a:solidFill>
                  <a:srgbClr val="000000"/>
                </a:solidFill>
                <a:latin typeface="Times New Roman"/>
              </a:rPr>
              <a:t>45</a:t>
            </a:r>
            <a:endParaRPr/>
          </a:p>
        </p:txBody>
      </p:sp>
      <p:sp>
        <p:nvSpPr>
          <p:cNvPr id="176" name="CustomShape 13"/>
          <p:cNvSpPr/>
          <p:nvPr/>
        </p:nvSpPr>
        <p:spPr>
          <a:xfrm>
            <a:off x="6732720" y="3968640"/>
            <a:ext cx="538200" cy="1079640"/>
          </a:xfrm>
          <a:prstGeom prst="rect">
            <a:avLst/>
          </a:prstGeom>
          <a:solidFill>
            <a:srgbClr val="ff6600"/>
          </a:solidFill>
          <a:ln w="12600">
            <a:solidFill>
              <a:srgbClr val="000000"/>
            </a:solidFill>
            <a:miter/>
          </a:ln>
        </p:spPr>
        <p:txBody>
          <a:bodyPr anchor="ctr" bIns="45000" lIns="90000" rIns="90000" tIns="45000" wrap="none"/>
          <a:p>
            <a:pPr>
              <a:lnSpc>
                <a:spcPct val="100000"/>
              </a:lnSpc>
            </a:pPr>
            <a:r>
              <a:rPr lang="en-GB" sz="2400">
                <a:solidFill>
                  <a:srgbClr val="000000"/>
                </a:solidFill>
                <a:latin typeface="Times New Roman"/>
              </a:rPr>
              <a:t>70</a:t>
            </a:r>
            <a:endParaRPr/>
          </a:p>
        </p:txBody>
      </p:sp>
      <p:sp>
        <p:nvSpPr>
          <p:cNvPr id="177" name="CustomShape 14"/>
          <p:cNvSpPr/>
          <p:nvPr/>
        </p:nvSpPr>
        <p:spPr>
          <a:xfrm>
            <a:off x="1601640" y="4329000"/>
            <a:ext cx="538200" cy="1258920"/>
          </a:xfrm>
          <a:prstGeom prst="rect">
            <a:avLst/>
          </a:prstGeom>
          <a:solidFill>
            <a:srgbClr val="ff6600"/>
          </a:solidFill>
          <a:ln w="12600">
            <a:solidFill>
              <a:srgbClr val="000000"/>
            </a:solidFill>
            <a:miter/>
          </a:ln>
        </p:spPr>
        <p:txBody>
          <a:bodyPr anchor="ctr" bIns="45000" lIns="90000" rIns="90000" tIns="45000" wrap="none"/>
          <a:p>
            <a:pPr>
              <a:lnSpc>
                <a:spcPct val="100000"/>
              </a:lnSpc>
            </a:pPr>
            <a:r>
              <a:rPr lang="en-GB" sz="2400">
                <a:solidFill>
                  <a:srgbClr val="000000"/>
                </a:solidFill>
                <a:latin typeface="Times New Roman"/>
              </a:rPr>
              <a:t>85</a:t>
            </a:r>
            <a:endParaRPr/>
          </a:p>
        </p:txBody>
      </p:sp>
      <p:sp>
        <p:nvSpPr>
          <p:cNvPr id="178" name="CustomShape 15"/>
          <p:cNvSpPr/>
          <p:nvPr/>
        </p:nvSpPr>
        <p:spPr>
          <a:xfrm>
            <a:off x="2141640" y="5229360"/>
            <a:ext cx="538200" cy="358920"/>
          </a:xfrm>
          <a:prstGeom prst="rect">
            <a:avLst/>
          </a:prstGeom>
          <a:solidFill>
            <a:srgbClr val="ff6600"/>
          </a:solidFill>
          <a:ln w="12600">
            <a:solidFill>
              <a:srgbClr val="000000"/>
            </a:solidFill>
            <a:miter/>
          </a:ln>
        </p:spPr>
        <p:txBody>
          <a:bodyPr anchor="ctr" bIns="45000" lIns="90000" rIns="90000" tIns="45000" wrap="none"/>
          <a:p>
            <a:pPr>
              <a:lnSpc>
                <a:spcPct val="100000"/>
              </a:lnSpc>
            </a:pPr>
            <a:r>
              <a:rPr lang="en-GB" sz="2400">
                <a:solidFill>
                  <a:srgbClr val="000000"/>
                </a:solidFill>
                <a:latin typeface="Times New Roman"/>
              </a:rPr>
              <a:t>30</a:t>
            </a:r>
            <a:endParaRPr/>
          </a:p>
        </p:txBody>
      </p:sp>
      <p:sp>
        <p:nvSpPr>
          <p:cNvPr id="179" name="CustomShape 16"/>
          <p:cNvSpPr/>
          <p:nvPr/>
        </p:nvSpPr>
        <p:spPr>
          <a:xfrm>
            <a:off x="2681280" y="4869000"/>
            <a:ext cx="538200" cy="719280"/>
          </a:xfrm>
          <a:prstGeom prst="rect">
            <a:avLst/>
          </a:prstGeom>
          <a:solidFill>
            <a:srgbClr val="ff6600"/>
          </a:solidFill>
          <a:ln w="12600">
            <a:solidFill>
              <a:srgbClr val="000000"/>
            </a:solidFill>
            <a:miter/>
          </a:ln>
        </p:spPr>
        <p:txBody>
          <a:bodyPr anchor="ctr" bIns="45000" lIns="90000" rIns="90000" tIns="45000" wrap="none"/>
          <a:p>
            <a:pPr>
              <a:lnSpc>
                <a:spcPct val="100000"/>
              </a:lnSpc>
            </a:pPr>
            <a:r>
              <a:rPr lang="en-GB" sz="2400">
                <a:solidFill>
                  <a:srgbClr val="000000"/>
                </a:solidFill>
                <a:latin typeface="Times New Roman"/>
              </a:rPr>
              <a:t>60</a:t>
            </a:r>
            <a:endParaRPr/>
          </a:p>
        </p:txBody>
      </p:sp>
      <p:sp>
        <p:nvSpPr>
          <p:cNvPr id="180" name="Line 17"/>
          <p:cNvSpPr/>
          <p:nvPr/>
        </p:nvSpPr>
        <p:spPr>
          <a:xfrm flipV="1">
            <a:off x="1331640" y="5589360"/>
            <a:ext cx="0" cy="541440"/>
          </a:xfrm>
          <a:prstGeom prst="line">
            <a:avLst/>
          </a:prstGeom>
          <a:ln w="57240">
            <a:solidFill>
              <a:srgbClr val="000000"/>
            </a:solidFill>
            <a:round/>
            <a:tailEnd len="med" type="triangle" w="med"/>
          </a:ln>
        </p:spPr>
      </p:sp>
      <p:sp>
        <p:nvSpPr>
          <p:cNvPr id="181" name="CustomShape 18"/>
          <p:cNvSpPr/>
          <p:nvPr/>
        </p:nvSpPr>
        <p:spPr>
          <a:xfrm>
            <a:off x="2592360" y="2349360"/>
            <a:ext cx="538200" cy="538200"/>
          </a:xfrm>
          <a:prstGeom prst="rect">
            <a:avLst/>
          </a:prstGeom>
          <a:solidFill>
            <a:srgbClr val="ffffff"/>
          </a:solidFill>
          <a:ln w="12600">
            <a:solidFill>
              <a:srgbClr val="000000"/>
            </a:solidFill>
            <a:round/>
          </a:ln>
        </p:spPr>
        <p:txBody>
          <a:bodyPr anchor="ctr" bIns="45000" lIns="90000" rIns="90000" tIns="45000" wrap="none"/>
          <a:p>
            <a:pPr>
              <a:lnSpc>
                <a:spcPct val="100000"/>
              </a:lnSpc>
            </a:pPr>
            <a:r>
              <a:rPr b="1" lang="en-GB" sz="2400">
                <a:solidFill>
                  <a:srgbClr val="000000"/>
                </a:solidFill>
                <a:latin typeface="Times New Roman"/>
              </a:rPr>
              <a:t>-</a:t>
            </a:r>
            <a:endParaRPr/>
          </a:p>
        </p:txBody>
      </p:sp>
      <p:sp>
        <p:nvSpPr>
          <p:cNvPr id="182" name="CustomShape 19"/>
          <p:cNvSpPr/>
          <p:nvPr/>
        </p:nvSpPr>
        <p:spPr>
          <a:xfrm>
            <a:off x="3041640" y="3159000"/>
            <a:ext cx="538200" cy="538200"/>
          </a:xfrm>
          <a:prstGeom prst="rect">
            <a:avLst/>
          </a:prstGeom>
          <a:solidFill>
            <a:srgbClr val="ffffff"/>
          </a:solidFill>
          <a:ln w="12600">
            <a:solidFill>
              <a:srgbClr val="000000"/>
            </a:solidFill>
            <a:round/>
          </a:ln>
        </p:spPr>
        <p:txBody>
          <a:bodyPr anchor="ctr" bIns="45000" lIns="90000" rIns="90000" tIns="45000" wrap="none"/>
          <a:p>
            <a:pPr>
              <a:lnSpc>
                <a:spcPct val="100000"/>
              </a:lnSpc>
            </a:pPr>
            <a:r>
              <a:rPr lang="en-GB" sz="2400">
                <a:solidFill>
                  <a:srgbClr val="000000"/>
                </a:solidFill>
                <a:latin typeface="Times New Roman"/>
              </a:rPr>
              <a:t>+</a:t>
            </a:r>
            <a:endParaRPr/>
          </a:p>
        </p:txBody>
      </p:sp>
      <p:sp>
        <p:nvSpPr>
          <p:cNvPr id="183" name="Line 20"/>
          <p:cNvSpPr/>
          <p:nvPr/>
        </p:nvSpPr>
        <p:spPr>
          <a:xfrm>
            <a:off x="2954160" y="2890800"/>
            <a:ext cx="270000" cy="269640"/>
          </a:xfrm>
          <a:prstGeom prst="line">
            <a:avLst/>
          </a:prstGeom>
          <a:ln w="12600">
            <a:solidFill>
              <a:srgbClr val="000000"/>
            </a:solidFill>
            <a:round/>
          </a:ln>
        </p:spPr>
      </p:sp>
      <p:sp>
        <p:nvSpPr>
          <p:cNvPr id="184" name="Line 21"/>
          <p:cNvSpPr/>
          <p:nvPr/>
        </p:nvSpPr>
        <p:spPr>
          <a:xfrm flipH="1">
            <a:off x="2503440" y="2890800"/>
            <a:ext cx="269640" cy="269640"/>
          </a:xfrm>
          <a:prstGeom prst="line">
            <a:avLst/>
          </a:prstGeom>
          <a:ln w="12600">
            <a:solidFill>
              <a:srgbClr val="000000"/>
            </a:solidFill>
            <a:round/>
          </a:ln>
        </p:spPr>
      </p:sp>
      <p:sp>
        <p:nvSpPr>
          <p:cNvPr id="185" name="CustomShape 22"/>
          <p:cNvSpPr/>
          <p:nvPr/>
        </p:nvSpPr>
        <p:spPr>
          <a:xfrm>
            <a:off x="3494160" y="3970440"/>
            <a:ext cx="538200" cy="538200"/>
          </a:xfrm>
          <a:prstGeom prst="rect">
            <a:avLst/>
          </a:prstGeom>
          <a:solidFill>
            <a:srgbClr val="ffffff"/>
          </a:solidFill>
          <a:ln w="12600">
            <a:solidFill>
              <a:srgbClr val="000000"/>
            </a:solidFill>
            <a:round/>
          </a:ln>
        </p:spPr>
        <p:txBody>
          <a:bodyPr anchor="ctr" bIns="45000" lIns="90000" rIns="90000" tIns="45000" wrap="none"/>
          <a:p>
            <a:pPr>
              <a:lnSpc>
                <a:spcPct val="100000"/>
              </a:lnSpc>
            </a:pPr>
            <a:r>
              <a:rPr lang="en-GB" sz="2400">
                <a:solidFill>
                  <a:srgbClr val="000000"/>
                </a:solidFill>
                <a:latin typeface="Times New Roman"/>
              </a:rPr>
              <a:t>F</a:t>
            </a:r>
            <a:endParaRPr/>
          </a:p>
        </p:txBody>
      </p:sp>
      <p:sp>
        <p:nvSpPr>
          <p:cNvPr id="186" name="CustomShape 23"/>
          <p:cNvSpPr/>
          <p:nvPr/>
        </p:nvSpPr>
        <p:spPr>
          <a:xfrm>
            <a:off x="2593800" y="3970440"/>
            <a:ext cx="538200" cy="538200"/>
          </a:xfrm>
          <a:prstGeom prst="rect">
            <a:avLst/>
          </a:prstGeom>
          <a:solidFill>
            <a:srgbClr val="ffffff"/>
          </a:solidFill>
          <a:ln w="12600">
            <a:solidFill>
              <a:srgbClr val="000000"/>
            </a:solidFill>
            <a:round/>
          </a:ln>
        </p:spPr>
        <p:txBody>
          <a:bodyPr anchor="ctr" bIns="45000" lIns="90000" rIns="90000" tIns="45000" wrap="none"/>
          <a:p>
            <a:pPr>
              <a:lnSpc>
                <a:spcPct val="100000"/>
              </a:lnSpc>
            </a:pPr>
            <a:r>
              <a:rPr lang="en-GB" sz="2400">
                <a:solidFill>
                  <a:srgbClr val="000000"/>
                </a:solidFill>
                <a:latin typeface="Times New Roman"/>
              </a:rPr>
              <a:t>S</a:t>
            </a:r>
            <a:endParaRPr/>
          </a:p>
        </p:txBody>
      </p:sp>
      <p:sp>
        <p:nvSpPr>
          <p:cNvPr id="187" name="CustomShape 24"/>
          <p:cNvSpPr/>
          <p:nvPr/>
        </p:nvSpPr>
        <p:spPr>
          <a:xfrm>
            <a:off x="2143080" y="3160800"/>
            <a:ext cx="538200" cy="538200"/>
          </a:xfrm>
          <a:prstGeom prst="rect">
            <a:avLst/>
          </a:prstGeom>
          <a:solidFill>
            <a:srgbClr val="ffffff"/>
          </a:solidFill>
          <a:ln w="12600">
            <a:solidFill>
              <a:srgbClr val="000000"/>
            </a:solidFill>
            <a:round/>
          </a:ln>
        </p:spPr>
        <p:txBody>
          <a:bodyPr anchor="ctr" bIns="45000" lIns="90000" rIns="90000" tIns="45000" wrap="none"/>
          <a:p>
            <a:pPr>
              <a:lnSpc>
                <a:spcPct val="100000"/>
              </a:lnSpc>
            </a:pPr>
            <a:r>
              <a:rPr lang="en-GB" sz="2400">
                <a:solidFill>
                  <a:srgbClr val="000000"/>
                </a:solidFill>
                <a:latin typeface="Times New Roman"/>
              </a:rPr>
              <a:t>C</a:t>
            </a:r>
            <a:endParaRPr/>
          </a:p>
        </p:txBody>
      </p:sp>
      <p:sp>
        <p:nvSpPr>
          <p:cNvPr id="188" name="Line 25"/>
          <p:cNvSpPr/>
          <p:nvPr/>
        </p:nvSpPr>
        <p:spPr>
          <a:xfrm>
            <a:off x="3403440" y="3700440"/>
            <a:ext cx="270000" cy="269640"/>
          </a:xfrm>
          <a:prstGeom prst="line">
            <a:avLst/>
          </a:prstGeom>
          <a:ln w="12600">
            <a:solidFill>
              <a:srgbClr val="000000"/>
            </a:solidFill>
            <a:round/>
          </a:ln>
        </p:spPr>
      </p:sp>
      <p:sp>
        <p:nvSpPr>
          <p:cNvPr id="189" name="Line 26"/>
          <p:cNvSpPr/>
          <p:nvPr/>
        </p:nvSpPr>
        <p:spPr>
          <a:xfrm flipH="1">
            <a:off x="2952720" y="3700440"/>
            <a:ext cx="269640" cy="269640"/>
          </a:xfrm>
          <a:prstGeom prst="line">
            <a:avLst/>
          </a:prstGeom>
          <a:ln w="12600">
            <a:solidFill>
              <a:srgbClr val="000000"/>
            </a:solidFill>
            <a:round/>
          </a:ln>
        </p:spPr>
      </p:sp>
      <p:sp>
        <p:nvSpPr>
          <p:cNvPr id="190" name="CustomShape 27"/>
          <p:cNvSpPr/>
          <p:nvPr/>
        </p:nvSpPr>
        <p:spPr>
          <a:xfrm>
            <a:off x="2141640" y="1538280"/>
            <a:ext cx="538200" cy="538200"/>
          </a:xfrm>
          <a:prstGeom prst="rect">
            <a:avLst/>
          </a:prstGeom>
          <a:solidFill>
            <a:srgbClr val="ffffff"/>
          </a:solidFill>
          <a:ln w="12600">
            <a:solidFill>
              <a:srgbClr val="000000"/>
            </a:solidFill>
            <a:round/>
          </a:ln>
        </p:spPr>
        <p:txBody>
          <a:bodyPr anchor="ctr" bIns="45000" lIns="90000" rIns="90000" tIns="45000" wrap="none"/>
          <a:p>
            <a:pPr>
              <a:lnSpc>
                <a:spcPct val="100000"/>
              </a:lnSpc>
            </a:pPr>
            <a:r>
              <a:rPr b="1" lang="en-GB" sz="2400">
                <a:solidFill>
                  <a:srgbClr val="000000"/>
                </a:solidFill>
                <a:latin typeface="Times New Roman"/>
              </a:rPr>
              <a:t>%</a:t>
            </a:r>
            <a:endParaRPr/>
          </a:p>
        </p:txBody>
      </p:sp>
      <p:sp>
        <p:nvSpPr>
          <p:cNvPr id="191" name="Line 28"/>
          <p:cNvSpPr/>
          <p:nvPr/>
        </p:nvSpPr>
        <p:spPr>
          <a:xfrm>
            <a:off x="2503440" y="2079360"/>
            <a:ext cx="269640" cy="270000"/>
          </a:xfrm>
          <a:prstGeom prst="line">
            <a:avLst/>
          </a:prstGeom>
          <a:ln w="12600">
            <a:solidFill>
              <a:srgbClr val="000000"/>
            </a:solidFill>
            <a:round/>
          </a:ln>
        </p:spPr>
      </p:sp>
      <p:sp>
        <p:nvSpPr>
          <p:cNvPr id="192" name="Line 29"/>
          <p:cNvSpPr/>
          <p:nvPr/>
        </p:nvSpPr>
        <p:spPr>
          <a:xfrm flipH="1">
            <a:off x="2052360" y="2079360"/>
            <a:ext cx="270000" cy="270000"/>
          </a:xfrm>
          <a:prstGeom prst="line">
            <a:avLst/>
          </a:prstGeom>
          <a:ln w="12600">
            <a:solidFill>
              <a:srgbClr val="000000"/>
            </a:solidFill>
            <a:round/>
          </a:ln>
        </p:spPr>
      </p:sp>
      <p:sp>
        <p:nvSpPr>
          <p:cNvPr id="193" name="CustomShape 30"/>
          <p:cNvSpPr/>
          <p:nvPr/>
        </p:nvSpPr>
        <p:spPr>
          <a:xfrm>
            <a:off x="1692360" y="2349360"/>
            <a:ext cx="538200" cy="538200"/>
          </a:xfrm>
          <a:prstGeom prst="rect">
            <a:avLst/>
          </a:prstGeom>
          <a:solidFill>
            <a:srgbClr val="ffffff"/>
          </a:solidFill>
          <a:ln w="12600">
            <a:solidFill>
              <a:srgbClr val="000000"/>
            </a:solidFill>
            <a:round/>
          </a:ln>
        </p:spPr>
        <p:txBody>
          <a:bodyPr anchor="ctr" bIns="45000" lIns="90000" rIns="90000" tIns="45000" wrap="none"/>
          <a:p>
            <a:pPr>
              <a:lnSpc>
                <a:spcPct val="100000"/>
              </a:lnSpc>
            </a:pPr>
            <a:r>
              <a:rPr lang="en-GB" sz="2400">
                <a:solidFill>
                  <a:srgbClr val="000000"/>
                </a:solidFill>
                <a:latin typeface="Times New Roman"/>
              </a:rPr>
              <a:t>C</a:t>
            </a:r>
            <a:endParaRPr/>
          </a:p>
        </p:txBody>
      </p:sp>
      <p:sp>
        <p:nvSpPr>
          <p:cNvPr id="194" name="CustomShape 31"/>
          <p:cNvSpPr/>
          <p:nvPr/>
        </p:nvSpPr>
        <p:spPr>
          <a:xfrm>
            <a:off x="4573800" y="3249720"/>
            <a:ext cx="509040" cy="363600"/>
          </a:xfrm>
          <a:prstGeom prst="rect">
            <a:avLst/>
          </a:prstGeom>
        </p:spPr>
        <p:txBody>
          <a:bodyPr bIns="45000" lIns="90000" rIns="90000" tIns="45000" wrap="none"/>
          <a:p>
            <a:pPr>
              <a:lnSpc>
                <a:spcPct val="100000"/>
              </a:lnSpc>
            </a:pPr>
            <a:r>
              <a:rPr b="1" lang="en-GB">
                <a:solidFill>
                  <a:srgbClr val="000000"/>
                </a:solidFill>
                <a:latin typeface="Arial"/>
              </a:rPr>
              <a:t>-15</a:t>
            </a:r>
            <a:endParaRPr/>
          </a:p>
        </p:txBody>
      </p:sp>
      <p:sp>
        <p:nvSpPr>
          <p:cNvPr id="195" name="CustomShape 32"/>
          <p:cNvSpPr/>
          <p:nvPr/>
        </p:nvSpPr>
        <p:spPr>
          <a:xfrm>
            <a:off x="5204160" y="3249720"/>
            <a:ext cx="699840" cy="363600"/>
          </a:xfrm>
          <a:prstGeom prst="rect">
            <a:avLst/>
          </a:prstGeom>
        </p:spPr>
        <p:txBody>
          <a:bodyPr bIns="45000" lIns="90000" rIns="90000" tIns="45000" wrap="none"/>
          <a:p>
            <a:pPr>
              <a:lnSpc>
                <a:spcPct val="100000"/>
              </a:lnSpc>
            </a:pPr>
            <a:r>
              <a:rPr b="1" lang="en-GB">
                <a:solidFill>
                  <a:srgbClr val="000000"/>
                </a:solidFill>
                <a:latin typeface="Arial"/>
              </a:rPr>
              <a:t>-3.75</a:t>
            </a:r>
            <a:endParaRPr/>
          </a:p>
        </p:txBody>
      </p:sp>
      <p:sp>
        <p:nvSpPr>
          <p:cNvPr id="196" name="CustomShape 33"/>
          <p:cNvSpPr/>
          <p:nvPr/>
        </p:nvSpPr>
        <p:spPr>
          <a:xfrm>
            <a:off x="6103800" y="3249720"/>
            <a:ext cx="306360" cy="363600"/>
          </a:xfrm>
          <a:prstGeom prst="rect">
            <a:avLst/>
          </a:prstGeom>
        </p:spPr>
        <p:txBody>
          <a:bodyPr bIns="45000" lIns="90000" rIns="90000" tIns="45000" wrap="none"/>
          <a:p>
            <a:pPr>
              <a:lnSpc>
                <a:spcPct val="100000"/>
              </a:lnSpc>
            </a:pPr>
            <a:r>
              <a:rPr b="1" lang="en-GB">
                <a:solidFill>
                  <a:srgbClr val="000000"/>
                </a:solidFill>
                <a:latin typeface="Arial"/>
              </a:rPr>
              <a:t>3</a:t>
            </a:r>
            <a:endParaRPr/>
          </a:p>
        </p:txBody>
      </p:sp>
      <p:sp>
        <p:nvSpPr>
          <p:cNvPr id="197" name="CustomShape 34"/>
          <p:cNvSpPr/>
          <p:nvPr/>
        </p:nvSpPr>
        <p:spPr>
          <a:xfrm>
            <a:off x="6734520" y="3249720"/>
            <a:ext cx="623520" cy="363600"/>
          </a:xfrm>
          <a:prstGeom prst="rect">
            <a:avLst/>
          </a:prstGeom>
        </p:spPr>
        <p:txBody>
          <a:bodyPr bIns="45000" lIns="90000" rIns="90000" tIns="45000" wrap="none"/>
          <a:p>
            <a:pPr>
              <a:lnSpc>
                <a:spcPct val="100000"/>
              </a:lnSpc>
            </a:pPr>
            <a:r>
              <a:rPr b="1" lang="en-GB">
                <a:solidFill>
                  <a:srgbClr val="000000"/>
                </a:solidFill>
                <a:latin typeface="Arial"/>
              </a:rPr>
              <a:t>4.29</a:t>
            </a:r>
            <a:endParaRPr/>
          </a:p>
        </p:txBody>
      </p:sp>
      <p:sp>
        <p:nvSpPr>
          <p:cNvPr id="198" name="CustomShape 35"/>
          <p:cNvSpPr/>
          <p:nvPr/>
        </p:nvSpPr>
        <p:spPr>
          <a:xfrm>
            <a:off x="7453440" y="3249720"/>
            <a:ext cx="623520" cy="363600"/>
          </a:xfrm>
          <a:prstGeom prst="rect">
            <a:avLst/>
          </a:prstGeom>
        </p:spPr>
        <p:txBody>
          <a:bodyPr bIns="45000" lIns="90000" rIns="90000" tIns="45000" wrap="none"/>
          <a:p>
            <a:pPr>
              <a:lnSpc>
                <a:spcPct val="100000"/>
              </a:lnSpc>
            </a:pPr>
            <a:r>
              <a:rPr b="1" lang="en-GB">
                <a:solidFill>
                  <a:srgbClr val="000000"/>
                </a:solidFill>
                <a:latin typeface="Arial"/>
              </a:rPr>
              <a:t>1.88</a:t>
            </a:r>
            <a:endParaRPr/>
          </a:p>
        </p:txBody>
      </p:sp>
      <p:sp>
        <p:nvSpPr>
          <p:cNvPr id="199" name="CustomShape 36"/>
          <p:cNvSpPr/>
          <p:nvPr/>
        </p:nvSpPr>
        <p:spPr>
          <a:xfrm>
            <a:off x="6551640" y="3068640"/>
            <a:ext cx="898560" cy="719280"/>
          </a:xfrm>
          <a:prstGeom prst="rect">
            <a:avLst/>
          </a:prstGeom>
          <a:ln w="12600">
            <a:solidFill>
              <a:srgbClr val="000000"/>
            </a:solidFill>
            <a:round/>
          </a:ln>
        </p:spPr>
      </p:sp>
      <p:sp>
        <p:nvSpPr>
          <p:cNvPr id="200" name="CustomShape 37"/>
          <p:cNvSpPr/>
          <p:nvPr/>
        </p:nvSpPr>
        <p:spPr>
          <a:xfrm>
            <a:off x="0" y="0"/>
            <a:ext cx="11795760" cy="11795760"/>
          </a:xfrm>
          <a:prstGeom prst="rect">
            <a:avLst/>
          </a:prstGeom>
        </p:spPr>
      </p:sp>
      <p:sp>
        <p:nvSpPr>
          <p:cNvPr id="201" name="CustomShape 38"/>
          <p:cNvSpPr/>
          <p:nvPr/>
        </p:nvSpPr>
        <p:spPr>
          <a:xfrm>
            <a:off x="0" y="0"/>
            <a:ext cx="11795760" cy="11795760"/>
          </a:xfrm>
          <a:prstGeom prst="rect">
            <a:avLst/>
          </a:prstGeom>
        </p:spPr>
      </p:sp>
      <p:sp>
        <p:nvSpPr>
          <p:cNvPr id="202" name="CustomShape 39"/>
          <p:cNvSpPr/>
          <p:nvPr/>
        </p:nvSpPr>
        <p:spPr>
          <a:xfrm>
            <a:off x="0" y="0"/>
            <a:ext cx="11795760" cy="11795760"/>
          </a:xfrm>
          <a:prstGeom prst="rect">
            <a:avLst/>
          </a:prstGeom>
        </p:spPr>
        <p:txBody>
          <a:bodyPr bIns="45000" lIns="90000" rIns="90000" tIns="45000"/>
          <a:p>
            <a:pPr>
              <a:lnSpc>
                <a:spcPct val="100000"/>
              </a:lnSpc>
            </a:pPr>
            <a:fld id="{D11121C1-C1E1-4101-91B1-512151C191E1}" type="slidenum">
              <a:rPr lang="en-GB" sz="4400">
                <a:solidFill>
                  <a:srgbClr val="1f497d"/>
                </a:solidFill>
                <a:latin typeface="Arial"/>
              </a:rPr>
              <a:t>&lt;number&gt;</a:t>
            </a:fld>
            <a:endParaRPr/>
          </a:p>
        </p:txBody>
      </p:sp>
    </p:spTree>
  </p:cSld>
  <p:timing>
    <p:tnLst>
      <p:par>
        <p:cTn dur="indefinite" id="15" nodeType="tmRoot" restart="never">
          <p:childTnLst>
            <p:seq>
              <p:cTn dur="indefinite" id="16" nodeType="mainSeq">
                <p:childTnLst>
                  <p:par>
                    <p:cTn fill="hold" id="17" nodeType="clickEffect">
                      <p:stCondLst>
                        <p:cond delay="indefinite"/>
                      </p:stCondLst>
                      <p:childTnLst>
                        <p:par>
                          <p:cTn fill="hold" id="18" nodeType="withEffect">
                            <p:stCondLst>
                              <p:cond delay="0"/>
                            </p:stCondLst>
                            <p:childTnLst>
                              <p:par>
                                <p:cTn fill="hold" id="19" nodeType="clickEffect" presetClass="path" presetID="63">
                                  <p:stCondLst>
                                    <p:cond delay="0"/>
                                  </p:stCondLst>
                                  <p:childTnLst/>
                                </p:cTn>
                              </p:par>
                              <p:par>
                                <p:cTn fill="hold" id="20" nodeType="withEffect" presetClass="entr" presetID="3" presetSubtype="10">
                                  <p:stCondLst>
                                    <p:cond delay="0"/>
                                  </p:stCondLst>
                                  <p:childTnLst>
                                    <p:set>
                                      <p:cBhvr>
                                        <p:cTn dur="1" fill="hold" id="21">
                                          <p:stCondLst>
                                            <p:cond delay="0"/>
                                          </p:stCondLst>
                                        </p:cTn>
                                        <p:tgtEl>
                                          <p:spTgt spid="194"/>
                                        </p:tgtEl>
                                        <p:attrNameLst>
                                          <p:attrName>style.visibility</p:attrName>
                                        </p:attrNameLst>
                                      </p:cBhvr>
                                      <p:to>
                                        <p:strVal val="visible"/>
                                      </p:to>
                                    </p:set>
                                    <p:animEffect filter="blinds(horizontal)" transition="in">
                                      <p:cBhvr additive="repl">
                                        <p:cTn dur="500" fill="freeze" id="22"/>
                                        <p:tgtEl>
                                          <p:spTgt spid="194"/>
                                        </p:tgtEl>
                                      </p:cBhvr>
                                    </p:animEffect>
                                  </p:childTnLst>
                                </p:cTn>
                              </p:par>
                            </p:childTnLst>
                          </p:cTn>
                        </p:par>
                      </p:childTnLst>
                    </p:cTn>
                  </p:par>
                  <p:par>
                    <p:cTn fill="hold" id="23" nodeType="clickEffect">
                      <p:stCondLst>
                        <p:cond delay="indefinite"/>
                      </p:stCondLst>
                      <p:childTnLst>
                        <p:par>
                          <p:cTn fill="hold" id="24" nodeType="withEffect">
                            <p:stCondLst>
                              <p:cond delay="0"/>
                            </p:stCondLst>
                            <p:childTnLst>
                              <p:par>
                                <p:cTn fill="hold" id="25" nodeType="clickEffect" presetClass="path" presetID="63">
                                  <p:stCondLst>
                                    <p:cond delay="0"/>
                                  </p:stCondLst>
                                  <p:childTnLst/>
                                </p:cTn>
                              </p:par>
                              <p:par>
                                <p:cTn fill="hold" id="26" nodeType="withEffect" presetClass="entr" presetID="3" presetSubtype="10">
                                  <p:stCondLst>
                                    <p:cond delay="0"/>
                                  </p:stCondLst>
                                  <p:childTnLst>
                                    <p:set>
                                      <p:cBhvr>
                                        <p:cTn dur="1" fill="hold" id="27">
                                          <p:stCondLst>
                                            <p:cond delay="0"/>
                                          </p:stCondLst>
                                        </p:cTn>
                                        <p:tgtEl>
                                          <p:spTgt spid="195"/>
                                        </p:tgtEl>
                                        <p:attrNameLst>
                                          <p:attrName>style.visibility</p:attrName>
                                        </p:attrNameLst>
                                      </p:cBhvr>
                                      <p:to>
                                        <p:strVal val="visible"/>
                                      </p:to>
                                    </p:set>
                                    <p:animEffect filter="blinds(horizontal)" transition="in">
                                      <p:cBhvr additive="repl">
                                        <p:cTn dur="500" fill="freeze" id="28"/>
                                        <p:tgtEl>
                                          <p:spTgt spid="195"/>
                                        </p:tgtEl>
                                      </p:cBhvr>
                                    </p:animEffect>
                                  </p:childTnLst>
                                </p:cTn>
                              </p:par>
                            </p:childTnLst>
                          </p:cTn>
                        </p:par>
                      </p:childTnLst>
                    </p:cTn>
                  </p:par>
                  <p:par>
                    <p:cTn fill="hold" id="29" nodeType="clickEffect">
                      <p:stCondLst>
                        <p:cond delay="indefinite"/>
                      </p:stCondLst>
                      <p:childTnLst>
                        <p:par>
                          <p:cTn fill="hold" id="30" nodeType="withEffect">
                            <p:stCondLst>
                              <p:cond delay="0"/>
                            </p:stCondLst>
                            <p:childTnLst>
                              <p:par>
                                <p:cTn fill="hold" id="31" nodeType="clickEffect" presetClass="path" presetID="63">
                                  <p:stCondLst>
                                    <p:cond delay="0"/>
                                  </p:stCondLst>
                                  <p:childTnLst/>
                                </p:cTn>
                              </p:par>
                              <p:par>
                                <p:cTn fill="hold" id="32" nodeType="withEffect" presetClass="entr" presetID="3" presetSubtype="10">
                                  <p:stCondLst>
                                    <p:cond delay="0"/>
                                  </p:stCondLst>
                                  <p:childTnLst>
                                    <p:set>
                                      <p:cBhvr>
                                        <p:cTn dur="1" fill="hold" id="33">
                                          <p:stCondLst>
                                            <p:cond delay="0"/>
                                          </p:stCondLst>
                                        </p:cTn>
                                        <p:tgtEl>
                                          <p:spTgt spid="196"/>
                                        </p:tgtEl>
                                        <p:attrNameLst>
                                          <p:attrName>style.visibility</p:attrName>
                                        </p:attrNameLst>
                                      </p:cBhvr>
                                      <p:to>
                                        <p:strVal val="visible"/>
                                      </p:to>
                                    </p:set>
                                    <p:animEffect filter="blinds(horizontal)" transition="in">
                                      <p:cBhvr additive="repl">
                                        <p:cTn dur="500" fill="freeze" id="34"/>
                                        <p:tgtEl>
                                          <p:spTgt spid="196"/>
                                        </p:tgtEl>
                                      </p:cBhvr>
                                    </p:animEffect>
                                  </p:childTnLst>
                                </p:cTn>
                              </p:par>
                            </p:childTnLst>
                          </p:cTn>
                        </p:par>
                      </p:childTnLst>
                    </p:cTn>
                  </p:par>
                  <p:par>
                    <p:cTn fill="hold" id="35" nodeType="clickEffect">
                      <p:stCondLst>
                        <p:cond delay="indefinite"/>
                      </p:stCondLst>
                      <p:childTnLst>
                        <p:par>
                          <p:cTn fill="hold" id="36" nodeType="withEffect">
                            <p:stCondLst>
                              <p:cond delay="0"/>
                            </p:stCondLst>
                            <p:childTnLst>
                              <p:par>
                                <p:cTn fill="hold" id="37" nodeType="clickEffect" presetClass="path" presetID="63">
                                  <p:stCondLst>
                                    <p:cond delay="0"/>
                                  </p:stCondLst>
                                  <p:childTnLst/>
                                </p:cTn>
                              </p:par>
                              <p:par>
                                <p:cTn fill="hold" id="38" nodeType="withEffect" presetClass="entr" presetID="3" presetSubtype="10">
                                  <p:stCondLst>
                                    <p:cond delay="0"/>
                                  </p:stCondLst>
                                  <p:childTnLst>
                                    <p:set>
                                      <p:cBhvr>
                                        <p:cTn dur="1" fill="hold" id="39">
                                          <p:stCondLst>
                                            <p:cond delay="0"/>
                                          </p:stCondLst>
                                        </p:cTn>
                                        <p:tgtEl>
                                          <p:spTgt spid="197"/>
                                        </p:tgtEl>
                                        <p:attrNameLst>
                                          <p:attrName>style.visibility</p:attrName>
                                        </p:attrNameLst>
                                      </p:cBhvr>
                                      <p:to>
                                        <p:strVal val="visible"/>
                                      </p:to>
                                    </p:set>
                                    <p:animEffect filter="blinds(horizontal)" transition="in">
                                      <p:cBhvr additive="repl">
                                        <p:cTn dur="500" fill="freeze" id="40"/>
                                        <p:tgtEl>
                                          <p:spTgt spid="197"/>
                                        </p:tgtEl>
                                      </p:cBhvr>
                                    </p:animEffect>
                                  </p:childTnLst>
                                </p:cTn>
                              </p:par>
                            </p:childTnLst>
                          </p:cTn>
                        </p:par>
                      </p:childTnLst>
                    </p:cTn>
                  </p:par>
                  <p:par>
                    <p:cTn fill="hold" id="41" nodeType="clickEffect">
                      <p:stCondLst>
                        <p:cond delay="indefinite"/>
                      </p:stCondLst>
                      <p:childTnLst>
                        <p:par>
                          <p:cTn fill="hold" id="42" nodeType="withEffect">
                            <p:stCondLst>
                              <p:cond delay="0"/>
                            </p:stCondLst>
                            <p:childTnLst>
                              <p:par>
                                <p:cTn fill="hold" id="43" nodeType="clickEffect" presetClass="entr" presetID="3" presetSubtype="10">
                                  <p:stCondLst>
                                    <p:cond delay="0"/>
                                  </p:stCondLst>
                                  <p:childTnLst>
                                    <p:set>
                                      <p:cBhvr>
                                        <p:cTn dur="1" fill="hold" id="44">
                                          <p:stCondLst>
                                            <p:cond delay="0"/>
                                          </p:stCondLst>
                                        </p:cTn>
                                        <p:tgtEl>
                                          <p:spTgt spid="198"/>
                                        </p:tgtEl>
                                        <p:attrNameLst>
                                          <p:attrName>style.visibility</p:attrName>
                                        </p:attrNameLst>
                                      </p:cBhvr>
                                      <p:to>
                                        <p:strVal val="visible"/>
                                      </p:to>
                                    </p:set>
                                    <p:animEffect filter="blinds(horizontal)" transition="in">
                                      <p:cBhvr additive="repl">
                                        <p:cTn dur="500" fill="freeze" id="45"/>
                                        <p:tgtEl>
                                          <p:spTgt spid="198"/>
                                        </p:tgtEl>
                                      </p:cBhvr>
                                    </p:animEffect>
                                  </p:childTnLst>
                                </p:cTn>
                              </p:par>
                            </p:childTnLst>
                          </p:cTn>
                        </p:par>
                      </p:childTnLst>
                    </p:cTn>
                  </p:par>
                  <p:par>
                    <p:cTn fill="hold" id="46" nodeType="clickEffect">
                      <p:stCondLst>
                        <p:cond delay="indefinite"/>
                      </p:stCondLst>
                      <p:childTnLst>
                        <p:par>
                          <p:cTn fill="hold" id="47" nodeType="withEffect">
                            <p:stCondLst>
                              <p:cond delay="0"/>
                            </p:stCondLst>
                            <p:childTnLst>
                              <p:par>
                                <p:cTn fill="hold" id="48" nodeType="clickEffect" presetClass="entr" presetID="3" presetSubtype="10">
                                  <p:stCondLst>
                                    <p:cond delay="0"/>
                                  </p:stCondLst>
                                  <p:childTnLst>
                                    <p:set>
                                      <p:cBhvr>
                                        <p:cTn dur="1" fill="hold" id="49">
                                          <p:stCondLst>
                                            <p:cond delay="0"/>
                                          </p:stCondLst>
                                        </p:cTn>
                                        <p:tgtEl>
                                          <p:spTgt spid="199"/>
                                        </p:tgtEl>
                                        <p:attrNameLst>
                                          <p:attrName>style.visibility</p:attrName>
                                        </p:attrNameLst>
                                      </p:cBhvr>
                                      <p:to>
                                        <p:strVal val="visible"/>
                                      </p:to>
                                    </p:set>
                                    <p:animEffect filter="blinds(horizontal)" transition="in">
                                      <p:cBhvr additive="repl">
                                        <p:cTn dur="500" fill="freeze" id="50"/>
                                        <p:tgtEl>
                                          <p:spTgt spid="199"/>
                                        </p:tgtEl>
                                      </p:cBhvr>
                                    </p:animEffect>
                                  </p:childTnLst>
                                </p:cTn>
                              </p:par>
                            </p:childTnLst>
                          </p:cTn>
                        </p:par>
                      </p:childTnLst>
                    </p:cTn>
                  </p:par>
                  <p:par>
                    <p:cTn fill="hold" id="51" nodeType="clickEffect">
                      <p:stCondLst>
                        <p:cond delay="indefinite"/>
                      </p:stCondLst>
                      <p:childTnLst>
                        <p:par>
                          <p:cTn fill="hold" id="52" nodeType="withEffect">
                            <p:stCondLst>
                              <p:cond delay="0"/>
                            </p:stCondLst>
                            <p:childTnLst>
                              <p:par>
                                <p:cTn fill="hold" id="53" nodeType="clickEffect" presetClass="exit" presetID="3" presetSubtype="10">
                                  <p:stCondLst>
                                    <p:cond delay="0"/>
                                  </p:stCondLst>
                                  <p:childTnLst>
                                    <p:animEffect filter="blinds(horizontal)" transition="in">
                                      <p:cBhvr additive="repl">
                                        <p:cTn dur="500" fill="freeze" id="54"/>
                                        <p:tgtEl>
                                          <p:spTgt spid="173"/>
                                        </p:tgtEl>
                                      </p:cBhvr>
                                    </p:animEffect>
                                    <p:set>
                                      <p:cBhvr>
                                        <p:cTn dur="1" fill="hold" id="55">
                                          <p:stCondLst>
                                            <p:cond delay="499"/>
                                          </p:stCondLst>
                                        </p:cTn>
                                        <p:tgtEl>
                                          <p:spTgt spid="173"/>
                                        </p:tgtEl>
                                        <p:attrNameLst>
                                          <p:attrName>style.visibility</p:attrName>
                                        </p:attrNameLst>
                                      </p:cBhvr>
                                      <p:to>
                                        <p:strVal val="hidden"/>
                                      </p:to>
                                    </p:set>
                                  </p:childTnLst>
                                </p:cTn>
                              </p:par>
                              <p:par>
                                <p:cTn fill="hold" id="56" nodeType="withEffect" presetClass="entr" presetID="3" presetSubtype="10">
                                  <p:stCondLst>
                                    <p:cond delay="0"/>
                                  </p:stCondLst>
                                  <p:childTnLst>
                                    <p:set>
                                      <p:cBhvr>
                                        <p:cTn dur="1" fill="hold" id="57">
                                          <p:stCondLst>
                                            <p:cond delay="0"/>
                                          </p:stCondLst>
                                        </p:cTn>
                                        <p:tgtEl>
                                          <p:spTgt spid="176"/>
                                        </p:tgtEl>
                                        <p:attrNameLst>
                                          <p:attrName>style.visibility</p:attrName>
                                        </p:attrNameLst>
                                      </p:cBhvr>
                                      <p:to>
                                        <p:strVal val="visible"/>
                                      </p:to>
                                    </p:set>
                                    <p:animEffect filter="blinds(horizontal)" transition="in">
                                      <p:cBhvr additive="repl">
                                        <p:cTn dur="500" fill="freeze" id="58"/>
                                        <p:tgtEl>
                                          <p:spTgt spid="176"/>
                                        </p:tgtEl>
                                      </p:cBhvr>
                                    </p:animEffect>
                                  </p:childTnLst>
                                </p:cTn>
                              </p:par>
                              <p:par>
                                <p:cTn fill="hold" id="59" nodeType="withEffect" presetClass="path" presetID="35">
                                  <p:stCondLst>
                                    <p:cond delay="0"/>
                                  </p:stCondLst>
                                  <p:childTnLst/>
                                </p:cTn>
                              </p:par>
                            </p:childTnLst>
                          </p:cTn>
                        </p:par>
                      </p:childTnLst>
                    </p:cTn>
                  </p:par>
                  <p:par>
                    <p:cTn fill="hold" id="60" nodeType="clickEffect">
                      <p:stCondLst>
                        <p:cond delay="indefinite"/>
                      </p:stCondLst>
                      <p:childTnLst>
                        <p:par>
                          <p:cTn fill="hold" id="61" nodeType="withEffect">
                            <p:stCondLst>
                              <p:cond delay="0"/>
                            </p:stCondLst>
                            <p:childTnLst>
                              <p:par>
                                <p:cTn fill="hold" id="62" nodeType="clickEffect" presetClass="path" presetID="63">
                                  <p:stCondLst>
                                    <p:cond delay="0"/>
                                  </p:stCondLst>
                                  <p:childTnLst/>
                                </p:cTn>
                              </p:par>
                              <p:par>
                                <p:cTn fill="hold" id="63" nodeType="withEffect" presetClass="exit" presetID="3" presetSubtype="10">
                                  <p:stCondLst>
                                    <p:cond delay="0"/>
                                  </p:stCondLst>
                                  <p:childTnLst>
                                    <p:animEffect filter="blinds(horizontal)" transition="in">
                                      <p:cBhvr additive="repl">
                                        <p:cTn dur="500" fill="freeze" id="64"/>
                                        <p:tgtEl>
                                          <p:spTgt spid="194"/>
                                        </p:tgtEl>
                                      </p:cBhvr>
                                    </p:animEffect>
                                    <p:set>
                                      <p:cBhvr>
                                        <p:cTn dur="1" fill="hold" id="65">
                                          <p:stCondLst>
                                            <p:cond delay="499"/>
                                          </p:stCondLst>
                                        </p:cTn>
                                        <p:tgtEl>
                                          <p:spTgt spid="194"/>
                                        </p:tgtEl>
                                        <p:attrNameLst>
                                          <p:attrName>style.visibility</p:attrName>
                                        </p:attrNameLst>
                                      </p:cBhvr>
                                      <p:to>
                                        <p:strVal val="hidden"/>
                                      </p:to>
                                    </p:set>
                                  </p:childTnLst>
                                </p:cTn>
                              </p:par>
                              <p:par>
                                <p:cTn fill="hold" id="66" nodeType="withEffect" presetClass="exit" presetID="3" presetSubtype="10">
                                  <p:stCondLst>
                                    <p:cond delay="0"/>
                                  </p:stCondLst>
                                  <p:childTnLst>
                                    <p:animEffect filter="blinds(horizontal)" transition="in">
                                      <p:cBhvr additive="repl">
                                        <p:cTn dur="500" fill="freeze" id="67"/>
                                        <p:tgtEl>
                                          <p:spTgt spid="195"/>
                                        </p:tgtEl>
                                      </p:cBhvr>
                                    </p:animEffect>
                                    <p:set>
                                      <p:cBhvr>
                                        <p:cTn dur="1" fill="hold" id="68">
                                          <p:stCondLst>
                                            <p:cond delay="499"/>
                                          </p:stCondLst>
                                        </p:cTn>
                                        <p:tgtEl>
                                          <p:spTgt spid="195"/>
                                        </p:tgtEl>
                                        <p:attrNameLst>
                                          <p:attrName>style.visibility</p:attrName>
                                        </p:attrNameLst>
                                      </p:cBhvr>
                                      <p:to>
                                        <p:strVal val="hidden"/>
                                      </p:to>
                                    </p:set>
                                  </p:childTnLst>
                                </p:cTn>
                              </p:par>
                              <p:par>
                                <p:cTn fill="hold" id="69" nodeType="withEffect" presetClass="exit" presetID="3" presetSubtype="10">
                                  <p:stCondLst>
                                    <p:cond delay="0"/>
                                  </p:stCondLst>
                                  <p:childTnLst>
                                    <p:animEffect filter="blinds(horizontal)" transition="in">
                                      <p:cBhvr additive="repl">
                                        <p:cTn dur="500" fill="freeze" id="70"/>
                                        <p:tgtEl>
                                          <p:spTgt spid="196"/>
                                        </p:tgtEl>
                                      </p:cBhvr>
                                    </p:animEffect>
                                    <p:set>
                                      <p:cBhvr>
                                        <p:cTn dur="1" fill="hold" id="71">
                                          <p:stCondLst>
                                            <p:cond delay="499"/>
                                          </p:stCondLst>
                                        </p:cTn>
                                        <p:tgtEl>
                                          <p:spTgt spid="196"/>
                                        </p:tgtEl>
                                        <p:attrNameLst>
                                          <p:attrName>style.visibility</p:attrName>
                                        </p:attrNameLst>
                                      </p:cBhvr>
                                      <p:to>
                                        <p:strVal val="hidden"/>
                                      </p:to>
                                    </p:set>
                                  </p:childTnLst>
                                </p:cTn>
                              </p:par>
                              <p:par>
                                <p:cTn fill="hold" id="72" nodeType="withEffect" presetClass="exit" presetID="3" presetSubtype="10">
                                  <p:stCondLst>
                                    <p:cond delay="0"/>
                                  </p:stCondLst>
                                  <p:childTnLst>
                                    <p:animEffect filter="blinds(horizontal)" transition="in">
                                      <p:cBhvr additive="repl">
                                        <p:cTn dur="500" fill="freeze" id="73"/>
                                        <p:tgtEl>
                                          <p:spTgt spid="197"/>
                                        </p:tgtEl>
                                      </p:cBhvr>
                                    </p:animEffect>
                                    <p:set>
                                      <p:cBhvr>
                                        <p:cTn dur="1" fill="hold" id="74">
                                          <p:stCondLst>
                                            <p:cond delay="499"/>
                                          </p:stCondLst>
                                        </p:cTn>
                                        <p:tgtEl>
                                          <p:spTgt spid="197"/>
                                        </p:tgtEl>
                                        <p:attrNameLst>
                                          <p:attrName>style.visibility</p:attrName>
                                        </p:attrNameLst>
                                      </p:cBhvr>
                                      <p:to>
                                        <p:strVal val="hidden"/>
                                      </p:to>
                                    </p:set>
                                  </p:childTnLst>
                                </p:cTn>
                              </p:par>
                              <p:par>
                                <p:cTn fill="hold" id="75" nodeType="withEffect" presetClass="exit" presetID="3" presetSubtype="10">
                                  <p:stCondLst>
                                    <p:cond delay="0"/>
                                  </p:stCondLst>
                                  <p:childTnLst>
                                    <p:animEffect filter="blinds(horizontal)" transition="in">
                                      <p:cBhvr additive="repl">
                                        <p:cTn dur="500" fill="freeze" id="76"/>
                                        <p:tgtEl>
                                          <p:spTgt spid="198"/>
                                        </p:tgtEl>
                                      </p:cBhvr>
                                    </p:animEffect>
                                    <p:set>
                                      <p:cBhvr>
                                        <p:cTn dur="1" fill="hold" id="77">
                                          <p:stCondLst>
                                            <p:cond delay="499"/>
                                          </p:stCondLst>
                                        </p:cTn>
                                        <p:tgtEl>
                                          <p:spTgt spid="198"/>
                                        </p:tgtEl>
                                        <p:attrNameLst>
                                          <p:attrName>style.visibility</p:attrName>
                                        </p:attrNameLst>
                                      </p:cBhvr>
                                      <p:to>
                                        <p:strVal val="hidden"/>
                                      </p:to>
                                    </p:set>
                                  </p:childTnLst>
                                </p:cTn>
                              </p:par>
                              <p:par>
                                <p:cTn fill="hold" id="78" nodeType="withEffect" presetClass="exit" presetID="3" presetSubtype="10">
                                  <p:stCondLst>
                                    <p:cond delay="0"/>
                                  </p:stCondLst>
                                  <p:childTnLst>
                                    <p:animEffect filter="blinds(horizontal)" transition="in">
                                      <p:cBhvr additive="repl">
                                        <p:cTn dur="500" fill="freeze" id="79"/>
                                        <p:tgtEl>
                                          <p:spTgt spid="199"/>
                                        </p:tgtEl>
                                      </p:cBhvr>
                                    </p:animEffect>
                                    <p:set>
                                      <p:cBhvr>
                                        <p:cTn dur="1" fill="hold" id="80">
                                          <p:stCondLst>
                                            <p:cond delay="499"/>
                                          </p:stCondLst>
                                        </p:cTn>
                                        <p:tgtEl>
                                          <p:spTgt spid="199"/>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203" name="Picture 3"/>
          <p:cNvPicPr/>
          <p:nvPr/>
        </p:nvPicPr>
        <p:blipFill>
          <a:blip r:embed="rId1"/>
          <a:stretch>
            <a:fillRect/>
          </a:stretch>
        </p:blipFill>
        <p:spPr>
          <a:xfrm>
            <a:off x="413640" y="2099160"/>
            <a:ext cx="3402000" cy="3742560"/>
          </a:xfrm>
          <a:prstGeom prst="rect">
            <a:avLst/>
          </a:prstGeom>
        </p:spPr>
      </p:pic>
      <p:pic>
        <p:nvPicPr>
          <p:cNvPr descr="" id="204" name="Picture 3"/>
          <p:cNvPicPr/>
          <p:nvPr/>
        </p:nvPicPr>
        <p:blipFill>
          <a:blip r:embed="rId2"/>
          <a:stretch>
            <a:fillRect/>
          </a:stretch>
        </p:blipFill>
        <p:spPr>
          <a:xfrm>
            <a:off x="4179240" y="1902960"/>
            <a:ext cx="4535640" cy="4377600"/>
          </a:xfrm>
          <a:prstGeom prst="rect">
            <a:avLst/>
          </a:prstGeom>
        </p:spPr>
      </p:pic>
      <p:sp>
        <p:nvSpPr>
          <p:cNvPr id="205" name="CustomShape 1"/>
          <p:cNvSpPr/>
          <p:nvPr/>
        </p:nvSpPr>
        <p:spPr>
          <a:xfrm>
            <a:off x="457560" y="274680"/>
            <a:ext cx="8228160" cy="1141560"/>
          </a:xfrm>
          <a:prstGeom prst="rect">
            <a:avLst/>
          </a:prstGeom>
        </p:spPr>
        <p:txBody>
          <a:bodyPr anchor="ctr" bIns="45000" lIns="90000" rIns="90000" tIns="45000"/>
          <a:p>
            <a:pPr algn="ctr">
              <a:lnSpc>
                <a:spcPct val="100000"/>
              </a:lnSpc>
            </a:pPr>
            <a:r>
              <a:rPr b="1" lang="en-GB" sz="4400">
                <a:solidFill>
                  <a:srgbClr val="000000"/>
                </a:solidFill>
                <a:latin typeface="Calibri"/>
              </a:rPr>
              <a:t>Human &amp; Machine Heuristic</a:t>
            </a:r>
            <a:endParaRPr/>
          </a:p>
        </p:txBody>
      </p:sp>
    </p:spTree>
  </p:cSld>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06" name="CustomShape 1"/>
          <p:cNvSpPr/>
          <p:nvPr/>
        </p:nvSpPr>
        <p:spPr>
          <a:xfrm>
            <a:off x="457200" y="274680"/>
            <a:ext cx="8228160" cy="1141560"/>
          </a:xfrm>
          <a:prstGeom prst="rect">
            <a:avLst/>
          </a:prstGeom>
        </p:spPr>
        <p:txBody>
          <a:bodyPr anchor="ctr" bIns="45000" lIns="90000" rIns="90000" tIns="45000"/>
          <a:p>
            <a:pPr algn="ctr">
              <a:lnSpc>
                <a:spcPct val="100000"/>
              </a:lnSpc>
            </a:pPr>
            <a:r>
              <a:rPr b="1" lang="en-GB" sz="4400">
                <a:solidFill>
                  <a:srgbClr val="000000"/>
                </a:solidFill>
                <a:latin typeface="Calibri"/>
              </a:rPr>
              <a:t>Robustness of Heuristics</a:t>
            </a:r>
            <a:endParaRPr/>
          </a:p>
        </p:txBody>
      </p:sp>
      <p:pic>
        <p:nvPicPr>
          <p:cNvPr descr="" id="207" name="Picture 4"/>
          <p:cNvPicPr/>
          <p:nvPr/>
        </p:nvPicPr>
        <p:blipFill>
          <a:blip r:embed="rId1"/>
          <a:stretch>
            <a:fillRect/>
          </a:stretch>
        </p:blipFill>
        <p:spPr>
          <a:xfrm>
            <a:off x="1079640" y="2816280"/>
            <a:ext cx="6586560" cy="3594240"/>
          </a:xfrm>
          <a:prstGeom prst="rect">
            <a:avLst/>
          </a:prstGeom>
        </p:spPr>
      </p:pic>
      <p:sp>
        <p:nvSpPr>
          <p:cNvPr id="208" name="Line 2"/>
          <p:cNvSpPr/>
          <p:nvPr/>
        </p:nvSpPr>
        <p:spPr>
          <a:xfrm flipH="1">
            <a:off x="2195280" y="4616280"/>
            <a:ext cx="3564000" cy="649440"/>
          </a:xfrm>
          <a:prstGeom prst="line">
            <a:avLst/>
          </a:prstGeom>
          <a:ln w="19080">
            <a:solidFill>
              <a:srgbClr val="cc3300"/>
            </a:solidFill>
            <a:round/>
            <a:tailEnd len="med" type="triangle" w="med"/>
          </a:ln>
        </p:spPr>
      </p:sp>
      <p:sp>
        <p:nvSpPr>
          <p:cNvPr id="209" name="Line 3"/>
          <p:cNvSpPr/>
          <p:nvPr/>
        </p:nvSpPr>
        <p:spPr>
          <a:xfrm>
            <a:off x="2808000" y="4581360"/>
            <a:ext cx="3816360" cy="755640"/>
          </a:xfrm>
          <a:prstGeom prst="line">
            <a:avLst/>
          </a:prstGeom>
          <a:ln w="19080">
            <a:solidFill>
              <a:srgbClr val="cc3300"/>
            </a:solidFill>
            <a:round/>
            <a:tailEnd len="med" type="triangle" w="med"/>
          </a:ln>
        </p:spPr>
      </p:sp>
      <p:sp>
        <p:nvSpPr>
          <p:cNvPr id="210" name="Line 4"/>
          <p:cNvSpPr/>
          <p:nvPr/>
        </p:nvSpPr>
        <p:spPr>
          <a:xfrm>
            <a:off x="2771640" y="4616280"/>
            <a:ext cx="2195640" cy="720720"/>
          </a:xfrm>
          <a:prstGeom prst="line">
            <a:avLst/>
          </a:prstGeom>
          <a:ln w="19080">
            <a:solidFill>
              <a:srgbClr val="cc3300"/>
            </a:solidFill>
            <a:round/>
            <a:tailEnd len="med" type="triangle" w="med"/>
          </a:ln>
        </p:spPr>
      </p:sp>
      <p:sp>
        <p:nvSpPr>
          <p:cNvPr id="211" name="Line 5"/>
          <p:cNvSpPr/>
          <p:nvPr/>
        </p:nvSpPr>
        <p:spPr>
          <a:xfrm flipH="1">
            <a:off x="3635280" y="4652640"/>
            <a:ext cx="2160360" cy="684360"/>
          </a:xfrm>
          <a:prstGeom prst="line">
            <a:avLst/>
          </a:prstGeom>
          <a:ln w="19080">
            <a:solidFill>
              <a:srgbClr val="00cc00"/>
            </a:solidFill>
            <a:round/>
            <a:tailEnd len="med" type="triangle" w="med"/>
          </a:ln>
        </p:spPr>
      </p:sp>
      <p:sp>
        <p:nvSpPr>
          <p:cNvPr id="212" name="Line 6"/>
          <p:cNvSpPr/>
          <p:nvPr/>
        </p:nvSpPr>
        <p:spPr>
          <a:xfrm flipH="1">
            <a:off x="2700000" y="3716280"/>
            <a:ext cx="1584360" cy="504720"/>
          </a:xfrm>
          <a:prstGeom prst="line">
            <a:avLst/>
          </a:prstGeom>
          <a:ln w="19080">
            <a:solidFill>
              <a:srgbClr val="00cc00"/>
            </a:solidFill>
            <a:round/>
            <a:tailEnd len="med" type="triangle" w="med"/>
          </a:ln>
        </p:spPr>
      </p:sp>
      <p:sp>
        <p:nvSpPr>
          <p:cNvPr id="213" name="Line 7"/>
          <p:cNvSpPr/>
          <p:nvPr/>
        </p:nvSpPr>
        <p:spPr>
          <a:xfrm flipH="1">
            <a:off x="2124000" y="3716280"/>
            <a:ext cx="2124000" cy="1549440"/>
          </a:xfrm>
          <a:prstGeom prst="line">
            <a:avLst/>
          </a:prstGeom>
          <a:ln w="19080">
            <a:solidFill>
              <a:srgbClr val="00cc00"/>
            </a:solidFill>
            <a:round/>
            <a:tailEnd len="med" type="triangle" w="med"/>
          </a:ln>
        </p:spPr>
      </p:sp>
      <p:sp>
        <p:nvSpPr>
          <p:cNvPr id="214" name="Line 8"/>
          <p:cNvSpPr/>
          <p:nvPr/>
        </p:nvSpPr>
        <p:spPr>
          <a:xfrm flipH="1">
            <a:off x="3563640" y="3716280"/>
            <a:ext cx="720720" cy="1620720"/>
          </a:xfrm>
          <a:prstGeom prst="line">
            <a:avLst/>
          </a:prstGeom>
          <a:ln w="19080">
            <a:solidFill>
              <a:srgbClr val="00cc00"/>
            </a:solidFill>
            <a:round/>
            <a:tailEnd len="med" type="triangle" w="med"/>
          </a:ln>
        </p:spPr>
      </p:sp>
      <p:sp>
        <p:nvSpPr>
          <p:cNvPr id="215" name="Line 9"/>
          <p:cNvSpPr/>
          <p:nvPr/>
        </p:nvSpPr>
        <p:spPr>
          <a:xfrm>
            <a:off x="4319280" y="3716280"/>
            <a:ext cx="2340000" cy="1512720"/>
          </a:xfrm>
          <a:prstGeom prst="line">
            <a:avLst/>
          </a:prstGeom>
          <a:ln w="19080">
            <a:solidFill>
              <a:srgbClr val="00cc00"/>
            </a:solidFill>
            <a:round/>
            <a:tailEnd len="med" type="triangle" w="med"/>
          </a:ln>
        </p:spPr>
      </p:sp>
      <p:sp>
        <p:nvSpPr>
          <p:cNvPr id="216" name="Line 10"/>
          <p:cNvSpPr/>
          <p:nvPr/>
        </p:nvSpPr>
        <p:spPr>
          <a:xfrm>
            <a:off x="4319280" y="3716280"/>
            <a:ext cx="757440" cy="1657080"/>
          </a:xfrm>
          <a:prstGeom prst="line">
            <a:avLst/>
          </a:prstGeom>
          <a:ln w="19080">
            <a:solidFill>
              <a:srgbClr val="00cc00"/>
            </a:solidFill>
            <a:round/>
            <a:tailEnd len="med" type="triangle" w="med"/>
          </a:ln>
        </p:spPr>
      </p:sp>
      <p:sp>
        <p:nvSpPr>
          <p:cNvPr id="217" name="Line 11"/>
          <p:cNvSpPr/>
          <p:nvPr/>
        </p:nvSpPr>
        <p:spPr>
          <a:xfrm>
            <a:off x="4284360" y="3716280"/>
            <a:ext cx="1548000" cy="541080"/>
          </a:xfrm>
          <a:prstGeom prst="line">
            <a:avLst/>
          </a:prstGeom>
          <a:ln w="19080">
            <a:solidFill>
              <a:srgbClr val="00cc00"/>
            </a:solidFill>
            <a:round/>
            <a:tailEnd len="med" type="triangle" w="med"/>
          </a:ln>
        </p:spPr>
      </p:sp>
      <p:sp>
        <p:nvSpPr>
          <p:cNvPr id="218" name="Line 12"/>
          <p:cNvSpPr/>
          <p:nvPr/>
        </p:nvSpPr>
        <p:spPr>
          <a:xfrm>
            <a:off x="1871640" y="1773000"/>
            <a:ext cx="718920" cy="287280"/>
          </a:xfrm>
          <a:prstGeom prst="line">
            <a:avLst/>
          </a:prstGeom>
          <a:ln w="19080">
            <a:solidFill>
              <a:srgbClr val="00cc00"/>
            </a:solidFill>
            <a:round/>
            <a:tailEnd len="med" type="triangle" w="med"/>
          </a:ln>
        </p:spPr>
      </p:sp>
      <p:sp>
        <p:nvSpPr>
          <p:cNvPr id="219" name="Line 13"/>
          <p:cNvSpPr/>
          <p:nvPr/>
        </p:nvSpPr>
        <p:spPr>
          <a:xfrm>
            <a:off x="1871640" y="2133360"/>
            <a:ext cx="684000" cy="287280"/>
          </a:xfrm>
          <a:prstGeom prst="line">
            <a:avLst/>
          </a:prstGeom>
          <a:ln w="19080">
            <a:solidFill>
              <a:srgbClr val="cc3300"/>
            </a:solidFill>
            <a:round/>
            <a:tailEnd len="med" type="triangle" w="med"/>
          </a:ln>
        </p:spPr>
      </p:sp>
      <p:sp>
        <p:nvSpPr>
          <p:cNvPr id="220" name="CustomShape 14"/>
          <p:cNvSpPr/>
          <p:nvPr/>
        </p:nvSpPr>
        <p:spPr>
          <a:xfrm>
            <a:off x="2426040" y="1628640"/>
            <a:ext cx="3909240" cy="576000"/>
          </a:xfrm>
          <a:prstGeom prst="rect">
            <a:avLst/>
          </a:prstGeom>
        </p:spPr>
        <p:txBody>
          <a:bodyPr bIns="45000" lIns="90000" rIns="90000" tIns="45000" wrap="none"/>
          <a:p>
            <a:pPr>
              <a:lnSpc>
                <a:spcPct val="100000"/>
              </a:lnSpc>
            </a:pPr>
            <a:r>
              <a:rPr lang="en-GB" sz="3200">
                <a:solidFill>
                  <a:srgbClr val="000000"/>
                </a:solidFill>
                <a:latin typeface="Arial"/>
              </a:rPr>
              <a:t>= all legal results</a:t>
            </a:r>
            <a:endParaRPr/>
          </a:p>
        </p:txBody>
      </p:sp>
      <p:sp>
        <p:nvSpPr>
          <p:cNvPr id="221" name="CustomShape 15"/>
          <p:cNvSpPr/>
          <p:nvPr/>
        </p:nvSpPr>
        <p:spPr>
          <a:xfrm>
            <a:off x="2424600" y="2133720"/>
            <a:ext cx="4678920" cy="576000"/>
          </a:xfrm>
          <a:prstGeom prst="rect">
            <a:avLst/>
          </a:prstGeom>
        </p:spPr>
        <p:txBody>
          <a:bodyPr bIns="45000" lIns="90000" rIns="90000" tIns="45000" wrap="none"/>
          <a:p>
            <a:pPr>
              <a:lnSpc>
                <a:spcPct val="100000"/>
              </a:lnSpc>
            </a:pPr>
            <a:r>
              <a:rPr lang="en-GB" sz="3200">
                <a:solidFill>
                  <a:srgbClr val="000000"/>
                </a:solidFill>
                <a:latin typeface="Arial"/>
              </a:rPr>
              <a:t>= some illegal results</a:t>
            </a:r>
            <a:endParaRPr/>
          </a:p>
        </p:txBody>
      </p:sp>
      <p:sp>
        <p:nvSpPr>
          <p:cNvPr id="222" name="Line 16"/>
          <p:cNvSpPr/>
          <p:nvPr/>
        </p:nvSpPr>
        <p:spPr>
          <a:xfrm>
            <a:off x="5832360" y="4652640"/>
            <a:ext cx="900000" cy="684360"/>
          </a:xfrm>
          <a:prstGeom prst="line">
            <a:avLst/>
          </a:prstGeom>
          <a:ln w="19080">
            <a:solidFill>
              <a:srgbClr val="00cc00"/>
            </a:solidFill>
            <a:round/>
            <a:tailEnd len="med" type="triangle" w="med"/>
          </a:ln>
        </p:spPr>
      </p:sp>
      <p:sp>
        <p:nvSpPr>
          <p:cNvPr id="223" name="Line 17"/>
          <p:cNvSpPr/>
          <p:nvPr/>
        </p:nvSpPr>
        <p:spPr>
          <a:xfrm flipH="1">
            <a:off x="5111640" y="4652640"/>
            <a:ext cx="684000" cy="684360"/>
          </a:xfrm>
          <a:prstGeom prst="line">
            <a:avLst/>
          </a:prstGeom>
          <a:ln w="19080">
            <a:solidFill>
              <a:srgbClr val="00cc00"/>
            </a:solidFill>
            <a:round/>
            <a:tailEnd len="med" type="triangle" w="med"/>
          </a:ln>
        </p:spPr>
      </p:sp>
      <p:sp>
        <p:nvSpPr>
          <p:cNvPr id="224" name="Line 18"/>
          <p:cNvSpPr/>
          <p:nvPr/>
        </p:nvSpPr>
        <p:spPr>
          <a:xfrm>
            <a:off x="2808000" y="4616280"/>
            <a:ext cx="900360" cy="684360"/>
          </a:xfrm>
          <a:prstGeom prst="line">
            <a:avLst/>
          </a:prstGeom>
          <a:ln w="19080">
            <a:solidFill>
              <a:srgbClr val="00cc00"/>
            </a:solidFill>
            <a:round/>
            <a:tailEnd len="med" type="triangle" w="med"/>
          </a:ln>
        </p:spPr>
      </p:sp>
      <p:sp>
        <p:nvSpPr>
          <p:cNvPr id="225" name="Line 19"/>
          <p:cNvSpPr/>
          <p:nvPr/>
        </p:nvSpPr>
        <p:spPr>
          <a:xfrm flipH="1">
            <a:off x="2087280" y="4616280"/>
            <a:ext cx="684360" cy="684360"/>
          </a:xfrm>
          <a:prstGeom prst="line">
            <a:avLst/>
          </a:prstGeom>
          <a:ln w="19080">
            <a:solidFill>
              <a:srgbClr val="00cc00"/>
            </a:solidFill>
            <a:round/>
            <a:tailEnd len="med" type="triangle" w="med"/>
          </a:ln>
        </p:spPr>
      </p:sp>
      <p:sp>
        <p:nvSpPr>
          <p:cNvPr id="226" name="CustomShape 20"/>
          <p:cNvSpPr/>
          <p:nvPr/>
        </p:nvSpPr>
        <p:spPr>
          <a:xfrm>
            <a:off x="0" y="0"/>
            <a:ext cx="11795760" cy="11795760"/>
          </a:xfrm>
          <a:prstGeom prst="rect">
            <a:avLst/>
          </a:prstGeom>
        </p:spPr>
      </p:sp>
      <p:sp>
        <p:nvSpPr>
          <p:cNvPr id="227" name="CustomShape 21"/>
          <p:cNvSpPr/>
          <p:nvPr/>
        </p:nvSpPr>
        <p:spPr>
          <a:xfrm>
            <a:off x="0" y="0"/>
            <a:ext cx="11795760" cy="11795760"/>
          </a:xfrm>
          <a:prstGeom prst="rect">
            <a:avLst/>
          </a:prstGeom>
        </p:spPr>
      </p:sp>
      <p:sp>
        <p:nvSpPr>
          <p:cNvPr id="228" name="CustomShape 22"/>
          <p:cNvSpPr/>
          <p:nvPr/>
        </p:nvSpPr>
        <p:spPr>
          <a:xfrm>
            <a:off x="0" y="0"/>
            <a:ext cx="11795760" cy="11795760"/>
          </a:xfrm>
          <a:prstGeom prst="rect">
            <a:avLst/>
          </a:prstGeom>
        </p:spPr>
        <p:txBody>
          <a:bodyPr bIns="45000" lIns="90000" rIns="90000" tIns="45000"/>
          <a:p>
            <a:pPr>
              <a:lnSpc>
                <a:spcPct val="100000"/>
              </a:lnSpc>
            </a:pPr>
            <a:fld id="{D1319121-C171-41B1-B1E1-91B1F1517111}" type="slidenum">
              <a:rPr lang="en-GB" sz="4400">
                <a:solidFill>
                  <a:srgbClr val="1f497d"/>
                </a:solidFill>
                <a:latin typeface="Arial"/>
              </a:rPr>
              <a:t>&lt;number&gt;</a:t>
            </a:fld>
            <a:endParaRPr/>
          </a:p>
        </p:txBody>
      </p:sp>
    </p:spTree>
  </p:cSld>
  <p:timing>
    <p:tnLst>
      <p:par>
        <p:cTn dur="indefinite" id="81" nodeType="tmRoot" restart="never">
          <p:childTnLst>
            <p:seq>
              <p:cTn dur="indefinite" id="82" nodeType="mainSeq">
                <p:childTnLst>
                  <p:par>
                    <p:cTn fill="hold" id="83" nodeType="clickEffect">
                      <p:stCondLst>
                        <p:cond delay="indefinite"/>
                      </p:stCondLst>
                      <p:childTnLst>
                        <p:par>
                          <p:cTn fill="hold" id="84" nodeType="withEffect">
                            <p:stCondLst>
                              <p:cond delay="0"/>
                            </p:stCondLst>
                            <p:childTnLst>
                              <p:par>
                                <p:cTn fill="hold" id="85" nodeType="clickEffect" presetClass="entr" presetID="3" presetSubtype="10">
                                  <p:stCondLst>
                                    <p:cond delay="0"/>
                                  </p:stCondLst>
                                  <p:childTnLst>
                                    <p:set>
                                      <p:cBhvr>
                                        <p:cTn dur="1" fill="hold" id="86">
                                          <p:stCondLst>
                                            <p:cond delay="0"/>
                                          </p:stCondLst>
                                        </p:cTn>
                                        <p:tgtEl>
                                          <p:spTgt spid="216"/>
                                        </p:tgtEl>
                                        <p:attrNameLst>
                                          <p:attrName>style.visibility</p:attrName>
                                        </p:attrNameLst>
                                      </p:cBhvr>
                                      <p:to>
                                        <p:strVal val="visible"/>
                                      </p:to>
                                    </p:set>
                                    <p:animEffect filter="blinds(horizontal)" transition="in">
                                      <p:cBhvr additive="repl">
                                        <p:cTn dur="500" fill="freeze" id="87"/>
                                        <p:tgtEl>
                                          <p:spTgt spid="216"/>
                                        </p:tgtEl>
                                      </p:cBhvr>
                                    </p:animEffect>
                                  </p:childTnLst>
                                </p:cTn>
                              </p:par>
                              <p:par>
                                <p:cTn fill="hold" id="88" nodeType="withEffect" presetClass="entr" presetID="3" presetSubtype="10">
                                  <p:stCondLst>
                                    <p:cond delay="0"/>
                                  </p:stCondLst>
                                  <p:childTnLst>
                                    <p:set>
                                      <p:cBhvr>
                                        <p:cTn dur="1" fill="hold" id="89">
                                          <p:stCondLst>
                                            <p:cond delay="0"/>
                                          </p:stCondLst>
                                        </p:cTn>
                                        <p:tgtEl>
                                          <p:spTgt spid="215"/>
                                        </p:tgtEl>
                                        <p:attrNameLst>
                                          <p:attrName>style.visibility</p:attrName>
                                        </p:attrNameLst>
                                      </p:cBhvr>
                                      <p:to>
                                        <p:strVal val="visible"/>
                                      </p:to>
                                    </p:set>
                                    <p:animEffect filter="blinds(horizontal)" transition="in">
                                      <p:cBhvr additive="repl">
                                        <p:cTn dur="500" fill="freeze" id="90"/>
                                        <p:tgtEl>
                                          <p:spTgt spid="215"/>
                                        </p:tgtEl>
                                      </p:cBhvr>
                                    </p:animEffect>
                                  </p:childTnLst>
                                </p:cTn>
                              </p:par>
                              <p:par>
                                <p:cTn fill="hold" id="91" nodeType="withEffect" presetClass="entr" presetID="3" presetSubtype="10">
                                  <p:stCondLst>
                                    <p:cond delay="0"/>
                                  </p:stCondLst>
                                  <p:childTnLst>
                                    <p:set>
                                      <p:cBhvr>
                                        <p:cTn dur="1" fill="hold" id="92">
                                          <p:stCondLst>
                                            <p:cond delay="0"/>
                                          </p:stCondLst>
                                        </p:cTn>
                                        <p:tgtEl>
                                          <p:spTgt spid="217"/>
                                        </p:tgtEl>
                                        <p:attrNameLst>
                                          <p:attrName>style.visibility</p:attrName>
                                        </p:attrNameLst>
                                      </p:cBhvr>
                                      <p:to>
                                        <p:strVal val="visible"/>
                                      </p:to>
                                    </p:set>
                                    <p:animEffect filter="blinds(horizontal)" transition="in">
                                      <p:cBhvr additive="repl">
                                        <p:cTn dur="500" fill="freeze" id="93"/>
                                        <p:tgtEl>
                                          <p:spTgt spid="217"/>
                                        </p:tgtEl>
                                      </p:cBhvr>
                                    </p:animEffect>
                                  </p:childTnLst>
                                </p:cTn>
                              </p:par>
                              <p:par>
                                <p:cTn fill="hold" id="94" nodeType="withEffect" presetClass="entr" presetID="3" presetSubtype="10">
                                  <p:stCondLst>
                                    <p:cond delay="0"/>
                                  </p:stCondLst>
                                  <p:childTnLst>
                                    <p:set>
                                      <p:cBhvr>
                                        <p:cTn dur="1" fill="hold" id="95">
                                          <p:stCondLst>
                                            <p:cond delay="0"/>
                                          </p:stCondLst>
                                        </p:cTn>
                                        <p:tgtEl>
                                          <p:spTgt spid="214"/>
                                        </p:tgtEl>
                                        <p:attrNameLst>
                                          <p:attrName>style.visibility</p:attrName>
                                        </p:attrNameLst>
                                      </p:cBhvr>
                                      <p:to>
                                        <p:strVal val="visible"/>
                                      </p:to>
                                    </p:set>
                                    <p:animEffect filter="blinds(horizontal)" transition="in">
                                      <p:cBhvr additive="repl">
                                        <p:cTn dur="500" fill="freeze" id="96"/>
                                        <p:tgtEl>
                                          <p:spTgt spid="214"/>
                                        </p:tgtEl>
                                      </p:cBhvr>
                                    </p:animEffect>
                                  </p:childTnLst>
                                </p:cTn>
                              </p:par>
                              <p:par>
                                <p:cTn fill="hold" id="97" nodeType="withEffect" presetClass="entr" presetID="3" presetSubtype="10">
                                  <p:stCondLst>
                                    <p:cond delay="0"/>
                                  </p:stCondLst>
                                  <p:childTnLst>
                                    <p:set>
                                      <p:cBhvr>
                                        <p:cTn dur="1" fill="hold" id="98">
                                          <p:stCondLst>
                                            <p:cond delay="0"/>
                                          </p:stCondLst>
                                        </p:cTn>
                                        <p:tgtEl>
                                          <p:spTgt spid="213"/>
                                        </p:tgtEl>
                                        <p:attrNameLst>
                                          <p:attrName>style.visibility</p:attrName>
                                        </p:attrNameLst>
                                      </p:cBhvr>
                                      <p:to>
                                        <p:strVal val="visible"/>
                                      </p:to>
                                    </p:set>
                                    <p:animEffect filter="blinds(horizontal)" transition="in">
                                      <p:cBhvr additive="repl">
                                        <p:cTn dur="500" fill="freeze" id="99"/>
                                        <p:tgtEl>
                                          <p:spTgt spid="213"/>
                                        </p:tgtEl>
                                      </p:cBhvr>
                                    </p:animEffect>
                                  </p:childTnLst>
                                </p:cTn>
                              </p:par>
                              <p:par>
                                <p:cTn fill="hold" id="100" nodeType="withEffect" presetClass="entr" presetID="3" presetSubtype="10">
                                  <p:stCondLst>
                                    <p:cond delay="0"/>
                                  </p:stCondLst>
                                  <p:childTnLst>
                                    <p:set>
                                      <p:cBhvr>
                                        <p:cTn dur="1" fill="hold" id="101">
                                          <p:stCondLst>
                                            <p:cond delay="0"/>
                                          </p:stCondLst>
                                        </p:cTn>
                                        <p:tgtEl>
                                          <p:spTgt spid="212"/>
                                        </p:tgtEl>
                                        <p:attrNameLst>
                                          <p:attrName>style.visibility</p:attrName>
                                        </p:attrNameLst>
                                      </p:cBhvr>
                                      <p:to>
                                        <p:strVal val="visible"/>
                                      </p:to>
                                    </p:set>
                                    <p:animEffect filter="blinds(horizontal)" transition="in">
                                      <p:cBhvr additive="repl">
                                        <p:cTn dur="500" fill="freeze" id="102"/>
                                        <p:tgtEl>
                                          <p:spTgt spid="212"/>
                                        </p:tgtEl>
                                      </p:cBhvr>
                                    </p:animEffect>
                                  </p:childTnLst>
                                </p:cTn>
                              </p:par>
                            </p:childTnLst>
                          </p:cTn>
                        </p:par>
                      </p:childTnLst>
                    </p:cTn>
                  </p:par>
                  <p:par>
                    <p:cTn fill="hold" id="103" nodeType="clickEffect">
                      <p:stCondLst>
                        <p:cond delay="indefinite"/>
                      </p:stCondLst>
                      <p:childTnLst>
                        <p:par>
                          <p:cTn fill="hold" id="104" nodeType="withEffect">
                            <p:stCondLst>
                              <p:cond delay="0"/>
                            </p:stCondLst>
                            <p:childTnLst>
                              <p:par>
                                <p:cTn fill="hold" id="105" nodeType="clickEffect" presetClass="exit" presetID="3" presetSubtype="10">
                                  <p:stCondLst>
                                    <p:cond delay="0"/>
                                  </p:stCondLst>
                                  <p:childTnLst>
                                    <p:animEffect filter="blinds(horizontal)" transition="in">
                                      <p:cBhvr additive="repl">
                                        <p:cTn dur="500" fill="freeze" id="106"/>
                                        <p:tgtEl>
                                          <p:spTgt spid="216"/>
                                        </p:tgtEl>
                                      </p:cBhvr>
                                    </p:animEffect>
                                    <p:set>
                                      <p:cBhvr>
                                        <p:cTn dur="1" fill="hold" id="107">
                                          <p:stCondLst>
                                            <p:cond delay="499"/>
                                          </p:stCondLst>
                                        </p:cTn>
                                        <p:tgtEl>
                                          <p:spTgt spid="216"/>
                                        </p:tgtEl>
                                        <p:attrNameLst>
                                          <p:attrName>style.visibility</p:attrName>
                                        </p:attrNameLst>
                                      </p:cBhvr>
                                      <p:to>
                                        <p:strVal val="hidden"/>
                                      </p:to>
                                    </p:set>
                                  </p:childTnLst>
                                </p:cTn>
                              </p:par>
                              <p:par>
                                <p:cTn fill="hold" id="108" nodeType="withEffect" presetClass="exit" presetID="3" presetSubtype="10">
                                  <p:stCondLst>
                                    <p:cond delay="0"/>
                                  </p:stCondLst>
                                  <p:childTnLst>
                                    <p:animEffect filter="blinds(horizontal)" transition="in">
                                      <p:cBhvr additive="repl">
                                        <p:cTn dur="500" fill="freeze" id="109"/>
                                        <p:tgtEl>
                                          <p:spTgt spid="215"/>
                                        </p:tgtEl>
                                      </p:cBhvr>
                                    </p:animEffect>
                                    <p:set>
                                      <p:cBhvr>
                                        <p:cTn dur="1" fill="hold" id="110">
                                          <p:stCondLst>
                                            <p:cond delay="499"/>
                                          </p:stCondLst>
                                        </p:cTn>
                                        <p:tgtEl>
                                          <p:spTgt spid="215"/>
                                        </p:tgtEl>
                                        <p:attrNameLst>
                                          <p:attrName>style.visibility</p:attrName>
                                        </p:attrNameLst>
                                      </p:cBhvr>
                                      <p:to>
                                        <p:strVal val="hidden"/>
                                      </p:to>
                                    </p:set>
                                  </p:childTnLst>
                                </p:cTn>
                              </p:par>
                              <p:par>
                                <p:cTn fill="hold" id="111" nodeType="withEffect" presetClass="exit" presetID="3" presetSubtype="10">
                                  <p:stCondLst>
                                    <p:cond delay="0"/>
                                  </p:stCondLst>
                                  <p:childTnLst>
                                    <p:animEffect filter="blinds(horizontal)" transition="in">
                                      <p:cBhvr additive="repl">
                                        <p:cTn dur="500" fill="freeze" id="112"/>
                                        <p:tgtEl>
                                          <p:spTgt spid="217"/>
                                        </p:tgtEl>
                                      </p:cBhvr>
                                    </p:animEffect>
                                    <p:set>
                                      <p:cBhvr>
                                        <p:cTn dur="1" fill="hold" id="113">
                                          <p:stCondLst>
                                            <p:cond delay="499"/>
                                          </p:stCondLst>
                                        </p:cTn>
                                        <p:tgtEl>
                                          <p:spTgt spid="217"/>
                                        </p:tgtEl>
                                        <p:attrNameLst>
                                          <p:attrName>style.visibility</p:attrName>
                                        </p:attrNameLst>
                                      </p:cBhvr>
                                      <p:to>
                                        <p:strVal val="hidden"/>
                                      </p:to>
                                    </p:set>
                                  </p:childTnLst>
                                </p:cTn>
                              </p:par>
                              <p:par>
                                <p:cTn fill="hold" id="114" nodeType="withEffect" presetClass="exit" presetID="3" presetSubtype="10">
                                  <p:stCondLst>
                                    <p:cond delay="0"/>
                                  </p:stCondLst>
                                  <p:childTnLst>
                                    <p:animEffect filter="blinds(horizontal)" transition="in">
                                      <p:cBhvr additive="repl">
                                        <p:cTn dur="500" fill="freeze" id="115"/>
                                        <p:tgtEl>
                                          <p:spTgt spid="214"/>
                                        </p:tgtEl>
                                      </p:cBhvr>
                                    </p:animEffect>
                                    <p:set>
                                      <p:cBhvr>
                                        <p:cTn dur="1" fill="hold" id="116">
                                          <p:stCondLst>
                                            <p:cond delay="499"/>
                                          </p:stCondLst>
                                        </p:cTn>
                                        <p:tgtEl>
                                          <p:spTgt spid="214"/>
                                        </p:tgtEl>
                                        <p:attrNameLst>
                                          <p:attrName>style.visibility</p:attrName>
                                        </p:attrNameLst>
                                      </p:cBhvr>
                                      <p:to>
                                        <p:strVal val="hidden"/>
                                      </p:to>
                                    </p:set>
                                  </p:childTnLst>
                                </p:cTn>
                              </p:par>
                              <p:par>
                                <p:cTn fill="hold" id="117" nodeType="withEffect" presetClass="exit" presetID="3" presetSubtype="10">
                                  <p:stCondLst>
                                    <p:cond delay="0"/>
                                  </p:stCondLst>
                                  <p:childTnLst>
                                    <p:animEffect filter="blinds(horizontal)" transition="in">
                                      <p:cBhvr additive="repl">
                                        <p:cTn dur="500" fill="freeze" id="118"/>
                                        <p:tgtEl>
                                          <p:spTgt spid="213"/>
                                        </p:tgtEl>
                                      </p:cBhvr>
                                    </p:animEffect>
                                    <p:set>
                                      <p:cBhvr>
                                        <p:cTn dur="1" fill="hold" id="119">
                                          <p:stCondLst>
                                            <p:cond delay="499"/>
                                          </p:stCondLst>
                                        </p:cTn>
                                        <p:tgtEl>
                                          <p:spTgt spid="213"/>
                                        </p:tgtEl>
                                        <p:attrNameLst>
                                          <p:attrName>style.visibility</p:attrName>
                                        </p:attrNameLst>
                                      </p:cBhvr>
                                      <p:to>
                                        <p:strVal val="hidden"/>
                                      </p:to>
                                    </p:set>
                                  </p:childTnLst>
                                </p:cTn>
                              </p:par>
                              <p:par>
                                <p:cTn fill="hold" id="120" nodeType="withEffect" presetClass="exit" presetID="3" presetSubtype="10">
                                  <p:stCondLst>
                                    <p:cond delay="0"/>
                                  </p:stCondLst>
                                  <p:childTnLst>
                                    <p:animEffect filter="blinds(horizontal)" transition="in">
                                      <p:cBhvr additive="repl">
                                        <p:cTn dur="500" fill="freeze" id="121"/>
                                        <p:tgtEl>
                                          <p:spTgt spid="212"/>
                                        </p:tgtEl>
                                      </p:cBhvr>
                                    </p:animEffect>
                                    <p:set>
                                      <p:cBhvr>
                                        <p:cTn dur="1" fill="hold" id="122">
                                          <p:stCondLst>
                                            <p:cond delay="499"/>
                                          </p:stCondLst>
                                        </p:cTn>
                                        <p:tgtEl>
                                          <p:spTgt spid="212"/>
                                        </p:tgtEl>
                                        <p:attrNameLst>
                                          <p:attrName>style.visibility</p:attrName>
                                        </p:attrNameLst>
                                      </p:cBhvr>
                                      <p:to>
                                        <p:strVal val="hidden"/>
                                      </p:to>
                                    </p:set>
                                  </p:childTnLst>
                                </p:cTn>
                              </p:par>
                            </p:childTnLst>
                          </p:cTn>
                        </p:par>
                      </p:childTnLst>
                    </p:cTn>
                  </p:par>
                  <p:par>
                    <p:cTn fill="hold" id="123" nodeType="clickEffect">
                      <p:stCondLst>
                        <p:cond delay="indefinite"/>
                      </p:stCondLst>
                      <p:childTnLst>
                        <p:par>
                          <p:cTn fill="hold" id="124" nodeType="withEffect">
                            <p:stCondLst>
                              <p:cond delay="0"/>
                            </p:stCondLst>
                            <p:childTnLst>
                              <p:par>
                                <p:cTn fill="hold" id="125" nodeType="clickEffect" presetClass="entr" presetID="3" presetSubtype="10">
                                  <p:stCondLst>
                                    <p:cond delay="0"/>
                                  </p:stCondLst>
                                  <p:childTnLst>
                                    <p:set>
                                      <p:cBhvr>
                                        <p:cTn dur="1" fill="hold" id="126">
                                          <p:stCondLst>
                                            <p:cond delay="0"/>
                                          </p:stCondLst>
                                        </p:cTn>
                                        <p:tgtEl>
                                          <p:spTgt spid="210"/>
                                        </p:tgtEl>
                                        <p:attrNameLst>
                                          <p:attrName>style.visibility</p:attrName>
                                        </p:attrNameLst>
                                      </p:cBhvr>
                                      <p:to>
                                        <p:strVal val="visible"/>
                                      </p:to>
                                    </p:set>
                                    <p:animEffect filter="blinds(horizontal)" transition="in">
                                      <p:cBhvr additive="repl">
                                        <p:cTn dur="500" fill="freeze" id="127"/>
                                        <p:tgtEl>
                                          <p:spTgt spid="210"/>
                                        </p:tgtEl>
                                      </p:cBhvr>
                                    </p:animEffect>
                                  </p:childTnLst>
                                </p:cTn>
                              </p:par>
                              <p:par>
                                <p:cTn fill="hold" id="128" nodeType="withEffect" presetClass="entr" presetID="3" presetSubtype="10">
                                  <p:stCondLst>
                                    <p:cond delay="0"/>
                                  </p:stCondLst>
                                  <p:childTnLst>
                                    <p:set>
                                      <p:cBhvr>
                                        <p:cTn dur="1" fill="hold" id="129">
                                          <p:stCondLst>
                                            <p:cond delay="0"/>
                                          </p:stCondLst>
                                        </p:cTn>
                                        <p:tgtEl>
                                          <p:spTgt spid="211"/>
                                        </p:tgtEl>
                                        <p:attrNameLst>
                                          <p:attrName>style.visibility</p:attrName>
                                        </p:attrNameLst>
                                      </p:cBhvr>
                                      <p:to>
                                        <p:strVal val="visible"/>
                                      </p:to>
                                    </p:set>
                                    <p:animEffect filter="blinds(horizontal)" transition="in">
                                      <p:cBhvr additive="repl">
                                        <p:cTn dur="500" fill="freeze" id="130"/>
                                        <p:tgtEl>
                                          <p:spTgt spid="211"/>
                                        </p:tgtEl>
                                      </p:cBhvr>
                                    </p:animEffect>
                                  </p:childTnLst>
                                </p:cTn>
                              </p:par>
                              <p:par>
                                <p:cTn fill="hold" id="131" nodeType="withEffect" presetClass="entr" presetID="3" presetSubtype="10">
                                  <p:stCondLst>
                                    <p:cond delay="0"/>
                                  </p:stCondLst>
                                  <p:childTnLst>
                                    <p:set>
                                      <p:cBhvr>
                                        <p:cTn dur="1" fill="hold" id="132">
                                          <p:stCondLst>
                                            <p:cond delay="0"/>
                                          </p:stCondLst>
                                        </p:cTn>
                                        <p:tgtEl>
                                          <p:spTgt spid="209"/>
                                        </p:tgtEl>
                                        <p:attrNameLst>
                                          <p:attrName>style.visibility</p:attrName>
                                        </p:attrNameLst>
                                      </p:cBhvr>
                                      <p:to>
                                        <p:strVal val="visible"/>
                                      </p:to>
                                    </p:set>
                                    <p:animEffect filter="blinds(horizontal)" transition="in">
                                      <p:cBhvr additive="repl">
                                        <p:cTn dur="500" fill="freeze" id="133"/>
                                        <p:tgtEl>
                                          <p:spTgt spid="209"/>
                                        </p:tgtEl>
                                      </p:cBhvr>
                                    </p:animEffect>
                                  </p:childTnLst>
                                </p:cTn>
                              </p:par>
                              <p:par>
                                <p:cTn fill="hold" id="134" nodeType="withEffect" presetClass="entr" presetID="3" presetSubtype="10">
                                  <p:stCondLst>
                                    <p:cond delay="0"/>
                                  </p:stCondLst>
                                  <p:childTnLst>
                                    <p:set>
                                      <p:cBhvr>
                                        <p:cTn dur="1" fill="hold" id="135">
                                          <p:stCondLst>
                                            <p:cond delay="0"/>
                                          </p:stCondLst>
                                        </p:cTn>
                                        <p:tgtEl>
                                          <p:spTgt spid="208"/>
                                        </p:tgtEl>
                                        <p:attrNameLst>
                                          <p:attrName>style.visibility</p:attrName>
                                        </p:attrNameLst>
                                      </p:cBhvr>
                                      <p:to>
                                        <p:strVal val="visible"/>
                                      </p:to>
                                    </p:set>
                                    <p:animEffect filter="blinds(horizontal)" transition="in">
                                      <p:cBhvr additive="repl">
                                        <p:cTn dur="500" fill="freeze" id="136"/>
                                        <p:tgtEl>
                                          <p:spTgt spid="208"/>
                                        </p:tgtEl>
                                      </p:cBhvr>
                                    </p:animEffect>
                                  </p:childTnLst>
                                </p:cTn>
                              </p:par>
                            </p:childTnLst>
                          </p:cTn>
                        </p:par>
                      </p:childTnLst>
                    </p:cTn>
                  </p:par>
                  <p:par>
                    <p:cTn fill="hold" id="137" nodeType="clickEffect">
                      <p:stCondLst>
                        <p:cond delay="indefinite"/>
                      </p:stCondLst>
                      <p:childTnLst>
                        <p:par>
                          <p:cTn fill="hold" id="138" nodeType="withEffect">
                            <p:stCondLst>
                              <p:cond delay="0"/>
                            </p:stCondLst>
                            <p:childTnLst>
                              <p:par>
                                <p:cTn fill="hold" id="139" nodeType="clickEffect" presetClass="exit" presetID="3" presetSubtype="10">
                                  <p:stCondLst>
                                    <p:cond delay="0"/>
                                  </p:stCondLst>
                                  <p:childTnLst>
                                    <p:animEffect filter="blinds(horizontal)" transition="in">
                                      <p:cBhvr additive="repl">
                                        <p:cTn dur="500" fill="freeze" id="140"/>
                                        <p:tgtEl>
                                          <p:spTgt spid="208"/>
                                        </p:tgtEl>
                                      </p:cBhvr>
                                    </p:animEffect>
                                    <p:set>
                                      <p:cBhvr>
                                        <p:cTn dur="1" fill="hold" id="141">
                                          <p:stCondLst>
                                            <p:cond delay="499"/>
                                          </p:stCondLst>
                                        </p:cTn>
                                        <p:tgtEl>
                                          <p:spTgt spid="208"/>
                                        </p:tgtEl>
                                        <p:attrNameLst>
                                          <p:attrName>style.visibility</p:attrName>
                                        </p:attrNameLst>
                                      </p:cBhvr>
                                      <p:to>
                                        <p:strVal val="hidden"/>
                                      </p:to>
                                    </p:set>
                                  </p:childTnLst>
                                </p:cTn>
                              </p:par>
                              <p:par>
                                <p:cTn fill="hold" id="142" nodeType="withEffect" presetClass="exit" presetID="3" presetSubtype="10">
                                  <p:stCondLst>
                                    <p:cond delay="0"/>
                                  </p:stCondLst>
                                  <p:childTnLst>
                                    <p:animEffect filter="blinds(horizontal)" transition="in">
                                      <p:cBhvr additive="repl">
                                        <p:cTn dur="500" fill="freeze" id="143"/>
                                        <p:tgtEl>
                                          <p:spTgt spid="211"/>
                                        </p:tgtEl>
                                      </p:cBhvr>
                                    </p:animEffect>
                                    <p:set>
                                      <p:cBhvr>
                                        <p:cTn dur="1" fill="hold" id="144">
                                          <p:stCondLst>
                                            <p:cond delay="499"/>
                                          </p:stCondLst>
                                        </p:cTn>
                                        <p:tgtEl>
                                          <p:spTgt spid="211"/>
                                        </p:tgtEl>
                                        <p:attrNameLst>
                                          <p:attrName>style.visibility</p:attrName>
                                        </p:attrNameLst>
                                      </p:cBhvr>
                                      <p:to>
                                        <p:strVal val="hidden"/>
                                      </p:to>
                                    </p:set>
                                  </p:childTnLst>
                                </p:cTn>
                              </p:par>
                              <p:par>
                                <p:cTn fill="hold" id="145" nodeType="withEffect" presetClass="exit" presetID="3" presetSubtype="10">
                                  <p:stCondLst>
                                    <p:cond delay="0"/>
                                  </p:stCondLst>
                                  <p:childTnLst>
                                    <p:animEffect filter="blinds(horizontal)" transition="in">
                                      <p:cBhvr additive="repl">
                                        <p:cTn dur="500" fill="freeze" id="146"/>
                                        <p:tgtEl>
                                          <p:spTgt spid="210"/>
                                        </p:tgtEl>
                                      </p:cBhvr>
                                    </p:animEffect>
                                    <p:set>
                                      <p:cBhvr>
                                        <p:cTn dur="1" fill="hold" id="147">
                                          <p:stCondLst>
                                            <p:cond delay="499"/>
                                          </p:stCondLst>
                                        </p:cTn>
                                        <p:tgtEl>
                                          <p:spTgt spid="210"/>
                                        </p:tgtEl>
                                        <p:attrNameLst>
                                          <p:attrName>style.visibility</p:attrName>
                                        </p:attrNameLst>
                                      </p:cBhvr>
                                      <p:to>
                                        <p:strVal val="hidden"/>
                                      </p:to>
                                    </p:set>
                                  </p:childTnLst>
                                </p:cTn>
                              </p:par>
                              <p:par>
                                <p:cTn fill="hold" id="148" nodeType="withEffect" presetClass="exit" presetID="3" presetSubtype="10">
                                  <p:stCondLst>
                                    <p:cond delay="0"/>
                                  </p:stCondLst>
                                  <p:childTnLst>
                                    <p:animEffect filter="blinds(horizontal)" transition="in">
                                      <p:cBhvr additive="repl">
                                        <p:cTn dur="500" fill="freeze" id="149"/>
                                        <p:tgtEl>
                                          <p:spTgt spid="209"/>
                                        </p:tgtEl>
                                      </p:cBhvr>
                                    </p:animEffect>
                                    <p:set>
                                      <p:cBhvr>
                                        <p:cTn dur="1" fill="hold" id="150">
                                          <p:stCondLst>
                                            <p:cond delay="499"/>
                                          </p:stCondLst>
                                        </p:cTn>
                                        <p:tgtEl>
                                          <p:spTgt spid="209"/>
                                        </p:tgtEl>
                                        <p:attrNameLst>
                                          <p:attrName>style.visibility</p:attrName>
                                        </p:attrNameLst>
                                      </p:cBhvr>
                                      <p:to>
                                        <p:strVal val="hidden"/>
                                      </p:to>
                                    </p:set>
                                  </p:childTnLst>
                                </p:cTn>
                              </p:par>
                            </p:childTnLst>
                          </p:cTn>
                        </p:par>
                      </p:childTnLst>
                    </p:cTn>
                  </p:par>
                  <p:par>
                    <p:cTn fill="hold" id="151" nodeType="clickEffect">
                      <p:stCondLst>
                        <p:cond delay="indefinite"/>
                      </p:stCondLst>
                      <p:childTnLst>
                        <p:par>
                          <p:cTn fill="hold" id="152" nodeType="withEffect">
                            <p:stCondLst>
                              <p:cond delay="0"/>
                            </p:stCondLst>
                            <p:childTnLst>
                              <p:par>
                                <p:cTn fill="hold" id="153" nodeType="clickEffect" presetClass="entr" presetID="3" presetSubtype="10">
                                  <p:stCondLst>
                                    <p:cond delay="0"/>
                                  </p:stCondLst>
                                  <p:childTnLst>
                                    <p:set>
                                      <p:cBhvr>
                                        <p:cTn dur="1" fill="hold" id="154">
                                          <p:stCondLst>
                                            <p:cond delay="0"/>
                                          </p:stCondLst>
                                        </p:cTn>
                                        <p:tgtEl>
                                          <p:spTgt spid="222"/>
                                        </p:tgtEl>
                                        <p:attrNameLst>
                                          <p:attrName>style.visibility</p:attrName>
                                        </p:attrNameLst>
                                      </p:cBhvr>
                                      <p:to>
                                        <p:strVal val="visible"/>
                                      </p:to>
                                    </p:set>
                                    <p:animEffect filter="blinds(horizontal)" transition="in">
                                      <p:cBhvr additive="repl">
                                        <p:cTn dur="500" fill="freeze" id="155"/>
                                        <p:tgtEl>
                                          <p:spTgt spid="222"/>
                                        </p:tgtEl>
                                      </p:cBhvr>
                                    </p:animEffect>
                                  </p:childTnLst>
                                </p:cTn>
                              </p:par>
                              <p:par>
                                <p:cTn fill="hold" id="156" nodeType="withEffect" presetClass="entr" presetID="3" presetSubtype="10">
                                  <p:stCondLst>
                                    <p:cond delay="0"/>
                                  </p:stCondLst>
                                  <p:childTnLst>
                                    <p:set>
                                      <p:cBhvr>
                                        <p:cTn dur="1" fill="hold" id="157">
                                          <p:stCondLst>
                                            <p:cond delay="0"/>
                                          </p:stCondLst>
                                        </p:cTn>
                                        <p:tgtEl>
                                          <p:spTgt spid="223"/>
                                        </p:tgtEl>
                                        <p:attrNameLst>
                                          <p:attrName>style.visibility</p:attrName>
                                        </p:attrNameLst>
                                      </p:cBhvr>
                                      <p:to>
                                        <p:strVal val="visible"/>
                                      </p:to>
                                    </p:set>
                                    <p:animEffect filter="blinds(horizontal)" transition="in">
                                      <p:cBhvr additive="repl">
                                        <p:cTn dur="500" fill="freeze" id="158"/>
                                        <p:tgtEl>
                                          <p:spTgt spid="223"/>
                                        </p:tgtEl>
                                      </p:cBhvr>
                                    </p:animEffect>
                                  </p:childTnLst>
                                </p:cTn>
                              </p:par>
                              <p:par>
                                <p:cTn fill="hold" id="159" nodeType="withEffect" presetClass="entr" presetID="3" presetSubtype="10">
                                  <p:stCondLst>
                                    <p:cond delay="0"/>
                                  </p:stCondLst>
                                  <p:childTnLst>
                                    <p:set>
                                      <p:cBhvr>
                                        <p:cTn dur="1" fill="hold" id="160">
                                          <p:stCondLst>
                                            <p:cond delay="0"/>
                                          </p:stCondLst>
                                        </p:cTn>
                                        <p:tgtEl>
                                          <p:spTgt spid="224"/>
                                        </p:tgtEl>
                                        <p:attrNameLst>
                                          <p:attrName>style.visibility</p:attrName>
                                        </p:attrNameLst>
                                      </p:cBhvr>
                                      <p:to>
                                        <p:strVal val="visible"/>
                                      </p:to>
                                    </p:set>
                                    <p:animEffect filter="blinds(horizontal)" transition="in">
                                      <p:cBhvr additive="repl">
                                        <p:cTn dur="500" fill="freeze" id="161"/>
                                        <p:tgtEl>
                                          <p:spTgt spid="224"/>
                                        </p:tgtEl>
                                      </p:cBhvr>
                                    </p:animEffect>
                                  </p:childTnLst>
                                </p:cTn>
                              </p:par>
                              <p:par>
                                <p:cTn fill="hold" id="162" nodeType="withEffect" presetClass="entr" presetID="3" presetSubtype="10">
                                  <p:stCondLst>
                                    <p:cond delay="0"/>
                                  </p:stCondLst>
                                  <p:childTnLst>
                                    <p:set>
                                      <p:cBhvr>
                                        <p:cTn dur="1" fill="hold" id="163">
                                          <p:stCondLst>
                                            <p:cond delay="0"/>
                                          </p:stCondLst>
                                        </p:cTn>
                                        <p:tgtEl>
                                          <p:spTgt spid="225"/>
                                        </p:tgtEl>
                                        <p:attrNameLst>
                                          <p:attrName>style.visibility</p:attrName>
                                        </p:attrNameLst>
                                      </p:cBhvr>
                                      <p:to>
                                        <p:strVal val="visible"/>
                                      </p:to>
                                    </p:set>
                                    <p:animEffect filter="blinds(horizontal)" transition="in">
                                      <p:cBhvr additive="repl">
                                        <p:cTn dur="500" fill="freeze" id="164"/>
                                        <p:tgtEl>
                                          <p:spTgt spid="22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29" name="CustomShape 1"/>
          <p:cNvSpPr/>
          <p:nvPr/>
        </p:nvSpPr>
        <p:spPr>
          <a:xfrm>
            <a:off x="0" y="0"/>
            <a:ext cx="11795760" cy="11795760"/>
          </a:xfrm>
          <a:prstGeom prst="rect">
            <a:avLst/>
          </a:prstGeom>
        </p:spPr>
        <p:txBody>
          <a:bodyPr bIns="45000" lIns="90000" rIns="90000" tIns="45000"/>
          <a:p>
            <a:pPr>
              <a:lnSpc>
                <a:spcPct val="100000"/>
              </a:lnSpc>
            </a:pPr>
            <a:r>
              <a:rPr lang="en-GB" sz="1400">
                <a:solidFill>
                  <a:srgbClr val="000000"/>
                </a:solidFill>
                <a:latin typeface="Arial"/>
              </a:rPr>
              <a:t>03/04/14</a:t>
            </a:r>
            <a:endParaRPr/>
          </a:p>
        </p:txBody>
      </p:sp>
      <p:sp>
        <p:nvSpPr>
          <p:cNvPr id="230" name="CustomShape 2"/>
          <p:cNvSpPr/>
          <p:nvPr/>
        </p:nvSpPr>
        <p:spPr>
          <a:xfrm>
            <a:off x="0" y="0"/>
            <a:ext cx="11795760" cy="11795760"/>
          </a:xfrm>
          <a:prstGeom prst="rect">
            <a:avLst/>
          </a:prstGeom>
        </p:spPr>
        <p:txBody>
          <a:bodyPr bIns="45000" lIns="90000" rIns="90000" tIns="45000"/>
          <a:p>
            <a:pPr>
              <a:lnSpc>
                <a:spcPct val="100000"/>
              </a:lnSpc>
            </a:pPr>
            <a:r>
              <a:rPr lang="en-GB" sz="1400">
                <a:solidFill>
                  <a:srgbClr val="000000"/>
                </a:solidFill>
                <a:latin typeface="Arial"/>
              </a:rPr>
              <a:t>John Woodward University of Stirling</a:t>
            </a:r>
            <a:endParaRPr/>
          </a:p>
        </p:txBody>
      </p:sp>
      <p:sp>
        <p:nvSpPr>
          <p:cNvPr id="231" name="CustomShape 3"/>
          <p:cNvSpPr/>
          <p:nvPr/>
        </p:nvSpPr>
        <p:spPr>
          <a:xfrm>
            <a:off x="0" y="0"/>
            <a:ext cx="11795760" cy="11795760"/>
          </a:xfrm>
          <a:prstGeom prst="rect">
            <a:avLst/>
          </a:prstGeom>
        </p:spPr>
        <p:txBody>
          <a:bodyPr bIns="45000" lIns="90000" rIns="90000" tIns="45000"/>
          <a:p>
            <a:pPr>
              <a:lnSpc>
                <a:spcPct val="100000"/>
              </a:lnSpc>
            </a:pPr>
            <a:fld id="{914141B1-7181-4141-A111-412161B11121}" type="slidenum">
              <a:rPr lang="en-GB" sz="1400">
                <a:solidFill>
                  <a:srgbClr val="000000"/>
                </a:solidFill>
                <a:latin typeface="Arial"/>
              </a:rPr>
              <a:t>&lt;number&gt;</a:t>
            </a:fld>
            <a:endParaRPr/>
          </a:p>
        </p:txBody>
      </p:sp>
      <p:sp>
        <p:nvSpPr>
          <p:cNvPr id="232" name="CustomShape 4"/>
          <p:cNvSpPr/>
          <p:nvPr/>
        </p:nvSpPr>
        <p:spPr>
          <a:xfrm>
            <a:off x="468360" y="0"/>
            <a:ext cx="8228160" cy="1141560"/>
          </a:xfrm>
          <a:prstGeom prst="rect">
            <a:avLst/>
          </a:prstGeom>
        </p:spPr>
        <p:txBody>
          <a:bodyPr anchor="ctr" bIns="45000" lIns="90000" rIns="90000" tIns="45000"/>
          <a:p>
            <a:pPr algn="ctr">
              <a:lnSpc>
                <a:spcPct val="100000"/>
              </a:lnSpc>
            </a:pPr>
            <a:r>
              <a:rPr b="1" lang="en-GB" sz="4400">
                <a:solidFill>
                  <a:srgbClr val="000000"/>
                </a:solidFill>
                <a:latin typeface="Calibri"/>
              </a:rPr>
              <a:t>Compared with Best Fit</a:t>
            </a:r>
            <a:endParaRPr/>
          </a:p>
        </p:txBody>
      </p:sp>
      <p:sp>
        <p:nvSpPr>
          <p:cNvPr id="233" name="CustomShape 5"/>
          <p:cNvSpPr/>
          <p:nvPr/>
        </p:nvSpPr>
        <p:spPr>
          <a:xfrm>
            <a:off x="324000" y="4784760"/>
            <a:ext cx="8228160" cy="2071800"/>
          </a:xfrm>
          <a:prstGeom prst="rect">
            <a:avLst/>
          </a:prstGeom>
        </p:spPr>
        <p:txBody>
          <a:bodyPr bIns="45000" lIns="90000" rIns="90000" tIns="45000"/>
          <a:p>
            <a:pPr>
              <a:lnSpc>
                <a:spcPct val="100000"/>
              </a:lnSpc>
              <a:buFont typeface="Arial"/>
              <a:buChar char="•"/>
            </a:pPr>
            <a:r>
              <a:rPr lang="en-GB" sz="2400">
                <a:solidFill>
                  <a:srgbClr val="000000"/>
                </a:solidFill>
                <a:latin typeface="Calibri"/>
              </a:rPr>
              <a:t>Averaged over 30 heuristics over 20 problem instances</a:t>
            </a:r>
            <a:endParaRPr/>
          </a:p>
          <a:p>
            <a:pPr>
              <a:lnSpc>
                <a:spcPct val="100000"/>
              </a:lnSpc>
              <a:buFont typeface="Arial"/>
              <a:buChar char="•"/>
            </a:pPr>
            <a:r>
              <a:rPr lang="en-GB" sz="2400">
                <a:solidFill>
                  <a:srgbClr val="000000"/>
                </a:solidFill>
                <a:latin typeface="Calibri"/>
              </a:rPr>
              <a:t>Performance does not deteriorate</a:t>
            </a:r>
            <a:endParaRPr/>
          </a:p>
          <a:p>
            <a:pPr>
              <a:lnSpc>
                <a:spcPct val="100000"/>
              </a:lnSpc>
              <a:buFont typeface="Arial"/>
              <a:buChar char="•"/>
            </a:pPr>
            <a:r>
              <a:rPr lang="en-GB" sz="2400">
                <a:solidFill>
                  <a:srgbClr val="000000"/>
                </a:solidFill>
                <a:latin typeface="Calibri"/>
              </a:rPr>
              <a:t>The larger the training problem size, the better the bins are packed</a:t>
            </a:r>
            <a:r>
              <a:rPr lang="en-GB" sz="3200">
                <a:solidFill>
                  <a:srgbClr val="000000"/>
                </a:solidFill>
                <a:latin typeface="Calibri"/>
              </a:rPr>
              <a:t>.</a:t>
            </a:r>
            <a:endParaRPr/>
          </a:p>
        </p:txBody>
      </p:sp>
      <p:pic>
        <p:nvPicPr>
          <p:cNvPr descr="" id="234" name="Picture 4"/>
          <p:cNvPicPr/>
          <p:nvPr/>
        </p:nvPicPr>
        <p:blipFill>
          <a:blip r:embed="rId1"/>
          <a:stretch>
            <a:fillRect/>
          </a:stretch>
        </p:blipFill>
        <p:spPr>
          <a:xfrm>
            <a:off x="1908000" y="1125360"/>
            <a:ext cx="5484960" cy="3722760"/>
          </a:xfrm>
          <a:prstGeom prst="rect">
            <a:avLst/>
          </a:prstGeom>
        </p:spPr>
      </p:pic>
      <p:sp>
        <p:nvSpPr>
          <p:cNvPr id="235" name="CustomShape 6"/>
          <p:cNvSpPr/>
          <p:nvPr/>
        </p:nvSpPr>
        <p:spPr>
          <a:xfrm>
            <a:off x="332280" y="1628640"/>
            <a:ext cx="1389960" cy="1613880"/>
          </a:xfrm>
          <a:prstGeom prst="rect">
            <a:avLst/>
          </a:prstGeom>
        </p:spPr>
        <p:txBody>
          <a:bodyPr bIns="45000" lIns="90000" rIns="90000" tIns="45000" wrap="none"/>
          <a:p>
            <a:pPr>
              <a:lnSpc>
                <a:spcPct val="100000"/>
              </a:lnSpc>
            </a:pPr>
            <a:r>
              <a:rPr lang="en-GB" sz="2000">
                <a:solidFill>
                  <a:srgbClr val="1f497d"/>
                </a:solidFill>
                <a:latin typeface="Arial"/>
              </a:rPr>
              <a:t>Amount </a:t>
            </a:r>
            <a:endParaRPr/>
          </a:p>
          <a:p>
            <a:pPr>
              <a:lnSpc>
                <a:spcPct val="100000"/>
              </a:lnSpc>
            </a:pPr>
            <a:r>
              <a:rPr lang="en-GB" sz="2000">
                <a:solidFill>
                  <a:srgbClr val="1f497d"/>
                </a:solidFill>
                <a:latin typeface="Arial"/>
              </a:rPr>
              <a:t>evolved </a:t>
            </a:r>
            <a:endParaRPr/>
          </a:p>
          <a:p>
            <a:pPr>
              <a:lnSpc>
                <a:spcPct val="100000"/>
              </a:lnSpc>
            </a:pPr>
            <a:r>
              <a:rPr lang="en-GB" sz="2000">
                <a:solidFill>
                  <a:srgbClr val="1f497d"/>
                </a:solidFill>
                <a:latin typeface="Arial"/>
              </a:rPr>
              <a:t>heuristics </a:t>
            </a:r>
            <a:endParaRPr/>
          </a:p>
          <a:p>
            <a:pPr>
              <a:lnSpc>
                <a:spcPct val="100000"/>
              </a:lnSpc>
            </a:pPr>
            <a:r>
              <a:rPr lang="en-GB" sz="2000">
                <a:solidFill>
                  <a:srgbClr val="1f497d"/>
                </a:solidFill>
                <a:latin typeface="Arial"/>
              </a:rPr>
              <a:t>beat </a:t>
            </a:r>
            <a:endParaRPr/>
          </a:p>
          <a:p>
            <a:pPr>
              <a:lnSpc>
                <a:spcPct val="100000"/>
              </a:lnSpc>
            </a:pPr>
            <a:r>
              <a:rPr lang="en-GB" sz="2000">
                <a:solidFill>
                  <a:srgbClr val="1f497d"/>
                </a:solidFill>
                <a:latin typeface="Arial"/>
              </a:rPr>
              <a:t>best fit by. </a:t>
            </a:r>
            <a:endParaRPr/>
          </a:p>
        </p:txBody>
      </p:sp>
      <p:sp>
        <p:nvSpPr>
          <p:cNvPr id="236" name="CustomShape 7"/>
          <p:cNvSpPr/>
          <p:nvPr/>
        </p:nvSpPr>
        <p:spPr>
          <a:xfrm>
            <a:off x="6154920" y="4005360"/>
            <a:ext cx="2175120" cy="699120"/>
          </a:xfrm>
          <a:prstGeom prst="rect">
            <a:avLst/>
          </a:prstGeom>
        </p:spPr>
        <p:txBody>
          <a:bodyPr bIns="45000" lIns="90000" rIns="90000" tIns="45000" wrap="none"/>
          <a:p>
            <a:pPr>
              <a:lnSpc>
                <a:spcPct val="100000"/>
              </a:lnSpc>
            </a:pPr>
            <a:r>
              <a:rPr lang="en-GB" sz="2000">
                <a:solidFill>
                  <a:srgbClr val="1f497d"/>
                </a:solidFill>
                <a:latin typeface="Arial"/>
              </a:rPr>
              <a:t>Number of pieces</a:t>
            </a:r>
            <a:endParaRPr/>
          </a:p>
          <a:p>
            <a:pPr>
              <a:lnSpc>
                <a:spcPct val="100000"/>
              </a:lnSpc>
            </a:pPr>
            <a:r>
              <a:rPr lang="en-GB" sz="2000">
                <a:solidFill>
                  <a:srgbClr val="1f497d"/>
                </a:solidFill>
                <a:latin typeface="Arial"/>
              </a:rPr>
              <a:t>packed so far.</a:t>
            </a:r>
            <a:endParaRPr/>
          </a:p>
        </p:txBody>
      </p:sp>
    </p:spTree>
  </p:cSld>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37" name="CustomShape 1"/>
          <p:cNvSpPr/>
          <p:nvPr/>
        </p:nvSpPr>
        <p:spPr>
          <a:xfrm>
            <a:off x="395640" y="-171360"/>
            <a:ext cx="8228160" cy="1141560"/>
          </a:xfrm>
          <a:prstGeom prst="rect">
            <a:avLst/>
          </a:prstGeom>
        </p:spPr>
        <p:txBody>
          <a:bodyPr anchor="ctr" bIns="45000" lIns="90000" rIns="90000" tIns="45000"/>
          <a:p>
            <a:pPr algn="ctr">
              <a:lnSpc>
                <a:spcPct val="100000"/>
              </a:lnSpc>
            </a:pPr>
            <a:r>
              <a:rPr b="1" lang="en-GB" sz="4400">
                <a:solidFill>
                  <a:srgbClr val="000000"/>
                </a:solidFill>
                <a:latin typeface="Calibri"/>
              </a:rPr>
              <a:t>More Productivity?</a:t>
            </a:r>
            <a:endParaRPr/>
          </a:p>
        </p:txBody>
      </p:sp>
      <p:sp>
        <p:nvSpPr>
          <p:cNvPr id="238" name="CustomShape 2"/>
          <p:cNvSpPr/>
          <p:nvPr/>
        </p:nvSpPr>
        <p:spPr>
          <a:xfrm>
            <a:off x="755640" y="692640"/>
            <a:ext cx="3598920" cy="360"/>
          </a:xfrm>
          <a:prstGeom prst="straightConnector1">
            <a:avLst/>
          </a:prstGeom>
          <a:ln w="9360">
            <a:solidFill>
              <a:srgbClr val="4a7ebb"/>
            </a:solidFill>
            <a:round/>
            <a:tailEnd len="med" type="triangle" w="med"/>
          </a:ln>
        </p:spPr>
      </p:sp>
      <p:sp>
        <p:nvSpPr>
          <p:cNvPr id="239" name="Line 3"/>
          <p:cNvSpPr/>
          <p:nvPr/>
        </p:nvSpPr>
        <p:spPr>
          <a:xfrm>
            <a:off x="827280" y="3355920"/>
            <a:ext cx="3600360" cy="0"/>
          </a:xfrm>
          <a:prstGeom prst="line">
            <a:avLst/>
          </a:prstGeom>
          <a:ln w="63360">
            <a:solidFill>
              <a:srgbClr val="0d0d0d"/>
            </a:solidFill>
            <a:round/>
          </a:ln>
        </p:spPr>
      </p:sp>
      <p:sp>
        <p:nvSpPr>
          <p:cNvPr id="240" name="Line 4"/>
          <p:cNvSpPr/>
          <p:nvPr/>
        </p:nvSpPr>
        <p:spPr>
          <a:xfrm flipV="1">
            <a:off x="4427640" y="763560"/>
            <a:ext cx="0" cy="2592360"/>
          </a:xfrm>
          <a:prstGeom prst="line">
            <a:avLst/>
          </a:prstGeom>
          <a:ln w="63360">
            <a:solidFill>
              <a:srgbClr val="0d0d0d"/>
            </a:solidFill>
            <a:round/>
          </a:ln>
        </p:spPr>
      </p:sp>
      <p:sp>
        <p:nvSpPr>
          <p:cNvPr id="241" name="Line 5"/>
          <p:cNvSpPr/>
          <p:nvPr/>
        </p:nvSpPr>
        <p:spPr>
          <a:xfrm>
            <a:off x="4427640" y="763560"/>
            <a:ext cx="3456720" cy="0"/>
          </a:xfrm>
          <a:prstGeom prst="line">
            <a:avLst/>
          </a:prstGeom>
          <a:ln w="63360">
            <a:solidFill>
              <a:srgbClr val="0d0d0d"/>
            </a:solidFill>
            <a:round/>
          </a:ln>
        </p:spPr>
      </p:sp>
      <p:sp>
        <p:nvSpPr>
          <p:cNvPr id="242" name="CustomShape 6"/>
          <p:cNvSpPr/>
          <p:nvPr/>
        </p:nvSpPr>
        <p:spPr>
          <a:xfrm>
            <a:off x="1023840" y="4824000"/>
            <a:ext cx="6679800" cy="820080"/>
          </a:xfrm>
          <a:prstGeom prst="rect">
            <a:avLst/>
          </a:prstGeom>
        </p:spPr>
        <p:txBody>
          <a:bodyPr bIns="45000" lIns="90000" rIns="90000" tIns="45000"/>
          <a:p>
            <a:r>
              <a:rPr b="1" lang="en-GB" sz="2400"/>
              <a:t>conventional approach  </a:t>
            </a:r>
            <a:r>
              <a:rPr lang="en-GB" sz="2400"/>
              <a:t>	</a:t>
            </a:r>
            <a:r>
              <a:rPr b="1" lang="en-GB" sz="2400"/>
              <a:t>           new approach</a:t>
            </a:r>
            <a:endParaRPr/>
          </a:p>
        </p:txBody>
      </p:sp>
      <p:sp>
        <p:nvSpPr>
          <p:cNvPr id="243" name="CustomShape 7"/>
          <p:cNvSpPr/>
          <p:nvPr/>
        </p:nvSpPr>
        <p:spPr>
          <a:xfrm>
            <a:off x="693000" y="843120"/>
            <a:ext cx="3463200" cy="363240"/>
          </a:xfrm>
          <a:prstGeom prst="rect">
            <a:avLst/>
          </a:prstGeom>
        </p:spPr>
        <p:txBody>
          <a:bodyPr bIns="45000" lIns="90000" rIns="90000" tIns="45000" wrap="none"/>
          <a:p>
            <a:r>
              <a:rPr lang="en-GB"/>
              <a:t>Algorithms investigated/unit time</a:t>
            </a:r>
            <a:endParaRPr/>
          </a:p>
        </p:txBody>
      </p:sp>
      <p:sp>
        <p:nvSpPr>
          <p:cNvPr id="244" name="CustomShape 8"/>
          <p:cNvSpPr/>
          <p:nvPr/>
        </p:nvSpPr>
        <p:spPr>
          <a:xfrm>
            <a:off x="1464480" y="1026000"/>
            <a:ext cx="2109600" cy="1918080"/>
          </a:xfrm>
          <a:prstGeom prst="rect">
            <a:avLst/>
          </a:prstGeom>
        </p:spPr>
        <p:txBody>
          <a:bodyPr bIns="45000" lIns="90000" rIns="90000" tIns="45000" wrap="none"/>
          <a:p>
            <a:r>
              <a:rPr lang="en-GB" sz="2400"/>
              <a:t>One person</a:t>
            </a:r>
            <a:endParaRPr/>
          </a:p>
          <a:p>
            <a:r>
              <a:rPr lang="en-GB" sz="2400"/>
              <a:t>proposes </a:t>
            </a:r>
            <a:r>
              <a:rPr lang="en-GB" sz="2400">
                <a:solidFill>
                  <a:srgbClr val="ff0000"/>
                </a:solidFill>
              </a:rPr>
              <a:t>one </a:t>
            </a:r>
            <a:endParaRPr/>
          </a:p>
          <a:p>
            <a:r>
              <a:rPr lang="en-GB" sz="2400">
                <a:solidFill>
                  <a:srgbClr val="ff0000"/>
                </a:solidFill>
              </a:rPr>
              <a:t>algorithm</a:t>
            </a:r>
            <a:endParaRPr/>
          </a:p>
          <a:p>
            <a:r>
              <a:rPr lang="en-GB" sz="2400">
                <a:solidFill>
                  <a:srgbClr val="ff0000"/>
                </a:solidFill>
              </a:rPr>
              <a:t>and tests it</a:t>
            </a:r>
            <a:endParaRPr/>
          </a:p>
          <a:p>
            <a:r>
              <a:rPr lang="en-GB" sz="2400">
                <a:solidFill>
                  <a:srgbClr val="ff0000"/>
                </a:solidFill>
              </a:rPr>
              <a:t>in isolation.</a:t>
            </a:r>
            <a:endParaRPr/>
          </a:p>
        </p:txBody>
      </p:sp>
      <p:sp>
        <p:nvSpPr>
          <p:cNvPr id="245" name="CustomShape 9"/>
          <p:cNvSpPr/>
          <p:nvPr/>
        </p:nvSpPr>
        <p:spPr>
          <a:xfrm>
            <a:off x="5284440" y="1000800"/>
            <a:ext cx="3390480" cy="1918080"/>
          </a:xfrm>
          <a:prstGeom prst="rect">
            <a:avLst/>
          </a:prstGeom>
        </p:spPr>
        <p:txBody>
          <a:bodyPr bIns="45000" lIns="90000" rIns="90000" tIns="45000"/>
          <a:p>
            <a:r>
              <a:rPr lang="en-GB" sz="2400"/>
              <a:t>One person proposes a</a:t>
            </a:r>
            <a:endParaRPr/>
          </a:p>
          <a:p>
            <a:r>
              <a:rPr lang="en-GB" sz="2400">
                <a:solidFill>
                  <a:srgbClr val="00b050"/>
                </a:solidFill>
              </a:rPr>
              <a:t>family of  algorithms</a:t>
            </a:r>
            <a:endParaRPr/>
          </a:p>
          <a:p>
            <a:r>
              <a:rPr lang="en-GB" sz="2400">
                <a:solidFill>
                  <a:srgbClr val="00b050"/>
                </a:solidFill>
              </a:rPr>
              <a:t>and tests them</a:t>
            </a:r>
            <a:endParaRPr/>
          </a:p>
          <a:p>
            <a:r>
              <a:rPr lang="en-GB" sz="2400">
                <a:solidFill>
                  <a:srgbClr val="00b050"/>
                </a:solidFill>
              </a:rPr>
              <a:t>in the context of </a:t>
            </a:r>
            <a:endParaRPr/>
          </a:p>
          <a:p>
            <a:r>
              <a:rPr lang="en-GB" sz="2400">
                <a:solidFill>
                  <a:srgbClr val="00b050"/>
                </a:solidFill>
              </a:rPr>
              <a:t>a problem class. </a:t>
            </a:r>
            <a:endParaRPr/>
          </a:p>
        </p:txBody>
      </p:sp>
      <p:sp>
        <p:nvSpPr>
          <p:cNvPr id="246" name="CustomShape 10"/>
          <p:cNvSpPr/>
          <p:nvPr/>
        </p:nvSpPr>
        <p:spPr>
          <a:xfrm>
            <a:off x="467640" y="4437000"/>
            <a:ext cx="8228160" cy="1971360"/>
          </a:xfrm>
          <a:prstGeom prst="rect">
            <a:avLst/>
          </a:prstGeom>
        </p:spPr>
      </p:sp>
      <p:sp>
        <p:nvSpPr>
          <p:cNvPr id="247" name="CustomShape 11"/>
          <p:cNvSpPr/>
          <p:nvPr/>
        </p:nvSpPr>
        <p:spPr>
          <a:xfrm>
            <a:off x="0" y="0"/>
            <a:ext cx="11795760" cy="11795760"/>
          </a:xfrm>
          <a:prstGeom prst="rect">
            <a:avLst/>
          </a:prstGeom>
        </p:spPr>
      </p:sp>
      <p:sp>
        <p:nvSpPr>
          <p:cNvPr id="248" name="CustomShape 12"/>
          <p:cNvSpPr/>
          <p:nvPr/>
        </p:nvSpPr>
        <p:spPr>
          <a:xfrm>
            <a:off x="0" y="0"/>
            <a:ext cx="11795760" cy="11795760"/>
          </a:xfrm>
          <a:prstGeom prst="rect">
            <a:avLst/>
          </a:prstGeom>
        </p:spPr>
        <p:txBody>
          <a:bodyPr bIns="45000" lIns="90000" rIns="90000" tIns="45000"/>
          <a:p>
            <a:pPr>
              <a:lnSpc>
                <a:spcPct val="100000"/>
              </a:lnSpc>
            </a:pPr>
            <a:fld id="{31A171D1-8101-4171-A1B1-D111D1812151}" type="slidenum">
              <a:rPr lang="en-GB" sz="4400">
                <a:solidFill>
                  <a:srgbClr val="1f497d"/>
                </a:solidFill>
                <a:latin typeface="Arial"/>
              </a:rPr>
              <a:t>&lt;number&gt;</a:t>
            </a:fld>
            <a:endParaRPr/>
          </a:p>
        </p:txBody>
      </p:sp>
      <p:sp>
        <p:nvSpPr>
          <p:cNvPr id="249" name="CustomShape 13"/>
          <p:cNvSpPr/>
          <p:nvPr/>
        </p:nvSpPr>
        <p:spPr>
          <a:xfrm>
            <a:off x="835920" y="3931560"/>
            <a:ext cx="7875720" cy="820080"/>
          </a:xfrm>
          <a:prstGeom prst="rect">
            <a:avLst/>
          </a:prstGeom>
        </p:spPr>
        <p:txBody>
          <a:bodyPr bIns="45000" lIns="90000" rIns="90000" tIns="45000"/>
          <a:p>
            <a:pPr>
              <a:lnSpc>
                <a:spcPct val="100000"/>
              </a:lnSpc>
            </a:pPr>
            <a:r>
              <a:rPr lang="en-GB" sz="2400">
                <a:solidFill>
                  <a:srgbClr val="000000"/>
                </a:solidFill>
                <a:latin typeface="Calibri"/>
              </a:rPr>
              <a:t>Human cost </a:t>
            </a:r>
            <a:r>
              <a:rPr lang="en-GB" sz="2400">
                <a:solidFill>
                  <a:srgbClr val="ff0000"/>
                </a:solidFill>
                <a:latin typeface="Calibri"/>
              </a:rPr>
              <a:t>(INFLATION)</a:t>
            </a:r>
            <a:r>
              <a:rPr lang="en-GB" sz="2400">
                <a:solidFill>
                  <a:srgbClr val="000000"/>
                </a:solidFill>
                <a:latin typeface="Calibri"/>
              </a:rPr>
              <a:t>          machine cost </a:t>
            </a:r>
            <a:r>
              <a:rPr lang="en-GB" sz="2400">
                <a:solidFill>
                  <a:srgbClr val="00b050"/>
                </a:solidFill>
                <a:latin typeface="Calibri"/>
              </a:rPr>
              <a:t>MOORE’S LAW</a:t>
            </a:r>
            <a:endParaRPr/>
          </a:p>
        </p:txBody>
      </p:sp>
      <p:sp>
        <p:nvSpPr>
          <p:cNvPr id="250" name="CustomShape 14"/>
          <p:cNvSpPr/>
          <p:nvPr/>
        </p:nvSpPr>
        <p:spPr>
          <a:xfrm>
            <a:off x="0" y="0"/>
            <a:ext cx="11795760" cy="11795760"/>
          </a:xfrm>
          <a:prstGeom prst="rect">
            <a:avLst/>
          </a:prstGeom>
        </p:spPr>
      </p:sp>
    </p:spTree>
  </p:cSld>
  <p:timing>
    <p:tnLst>
      <p:par>
        <p:cTn dur="indefinite" id="165" nodeType="tmRoot" restart="never">
          <p:childTnLst>
            <p:seq>
              <p:cTn id="166" nodeType="mainSeq">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1" name="CustomShape 1"/>
          <p:cNvSpPr/>
          <p:nvPr/>
        </p:nvSpPr>
        <p:spPr>
          <a:xfrm>
            <a:off x="467640" y="16920"/>
            <a:ext cx="8228160" cy="1141560"/>
          </a:xfrm>
          <a:prstGeom prst="rect">
            <a:avLst/>
          </a:prstGeom>
        </p:spPr>
        <p:txBody>
          <a:bodyPr anchor="ctr" bIns="45000" lIns="90000" rIns="90000" tIns="45000"/>
          <a:p>
            <a:pPr algn="ctr">
              <a:lnSpc>
                <a:spcPct val="100000"/>
              </a:lnSpc>
            </a:pPr>
            <a:r>
              <a:rPr b="1" lang="en-GB" sz="4400">
                <a:solidFill>
                  <a:srgbClr val="000000"/>
                </a:solidFill>
                <a:latin typeface="Calibri"/>
              </a:rPr>
              <a:t>Conclusions</a:t>
            </a:r>
            <a:endParaRPr/>
          </a:p>
        </p:txBody>
      </p:sp>
      <p:sp>
        <p:nvSpPr>
          <p:cNvPr id="252" name="CustomShape 2"/>
          <p:cNvSpPr/>
          <p:nvPr/>
        </p:nvSpPr>
        <p:spPr>
          <a:xfrm>
            <a:off x="178200" y="1196640"/>
            <a:ext cx="8962920" cy="4707720"/>
          </a:xfrm>
          <a:prstGeom prst="rect">
            <a:avLst/>
          </a:prstGeom>
        </p:spPr>
        <p:txBody>
          <a:bodyPr bIns="45000" lIns="90000" rIns="90000" tIns="45000"/>
          <a:p>
            <a:pPr>
              <a:lnSpc>
                <a:spcPct val="100000"/>
              </a:lnSpc>
              <a:buFont typeface="Arial"/>
              <a:buAutoNum type="arabicPeriod"/>
            </a:pPr>
            <a:r>
              <a:rPr lang="en-GB" sz="2400">
                <a:solidFill>
                  <a:srgbClr val="00b050"/>
                </a:solidFill>
                <a:latin typeface="Calibri"/>
              </a:rPr>
              <a:t>Algorithms are </a:t>
            </a:r>
            <a:r>
              <a:rPr b="1" lang="en-GB" sz="2400">
                <a:solidFill>
                  <a:srgbClr val="00b050"/>
                </a:solidFill>
                <a:latin typeface="Calibri"/>
              </a:rPr>
              <a:t>reusable</a:t>
            </a:r>
            <a:r>
              <a:rPr lang="en-GB" sz="2400">
                <a:solidFill>
                  <a:srgbClr val="000000"/>
                </a:solidFill>
                <a:latin typeface="Calibri"/>
              </a:rPr>
              <a:t>, “</a:t>
            </a:r>
            <a:r>
              <a:rPr lang="en-GB" sz="2400">
                <a:solidFill>
                  <a:srgbClr val="ff0000"/>
                </a:solidFill>
                <a:latin typeface="Calibri"/>
              </a:rPr>
              <a:t>solutions” aren’t (e.g. TSP)</a:t>
            </a:r>
            <a:r>
              <a:rPr lang="en-GB" sz="2400">
                <a:solidFill>
                  <a:srgbClr val="000000"/>
                </a:solidFill>
                <a:latin typeface="Calibri"/>
              </a:rPr>
              <a:t>. </a:t>
            </a:r>
            <a:endParaRPr/>
          </a:p>
          <a:p>
            <a:pPr>
              <a:lnSpc>
                <a:spcPct val="100000"/>
              </a:lnSpc>
              <a:buFont typeface="Arial"/>
              <a:buAutoNum type="arabicPeriod"/>
            </a:pPr>
            <a:r>
              <a:rPr lang="en-GB" sz="2400">
                <a:solidFill>
                  <a:srgbClr val="000000"/>
                </a:solidFill>
                <a:latin typeface="Calibri"/>
              </a:rPr>
              <a:t>We can automatically design algorithms that </a:t>
            </a:r>
            <a:r>
              <a:rPr b="1" lang="en-GB" sz="2400">
                <a:solidFill>
                  <a:srgbClr val="000000"/>
                </a:solidFill>
                <a:latin typeface="Calibri"/>
              </a:rPr>
              <a:t>consistently outperform human designed algorithms (on various domains)</a:t>
            </a:r>
            <a:r>
              <a:rPr lang="en-GB" sz="2400">
                <a:solidFill>
                  <a:srgbClr val="000000"/>
                </a:solidFill>
                <a:latin typeface="Calibri"/>
              </a:rPr>
              <a:t>. </a:t>
            </a:r>
            <a:endParaRPr/>
          </a:p>
          <a:p>
            <a:pPr>
              <a:lnSpc>
                <a:spcPct val="100000"/>
              </a:lnSpc>
              <a:buFont typeface="Arial"/>
              <a:buAutoNum type="arabicPeriod"/>
            </a:pPr>
            <a:r>
              <a:rPr lang="en-GB" sz="2400">
                <a:solidFill>
                  <a:srgbClr val="000000"/>
                </a:solidFill>
                <a:latin typeface="Calibri"/>
              </a:rPr>
              <a:t>Heuristic are </a:t>
            </a:r>
            <a:r>
              <a:rPr b="1" lang="en-GB" sz="2400">
                <a:solidFill>
                  <a:srgbClr val="000000"/>
                </a:solidFill>
                <a:latin typeface="Calibri"/>
              </a:rPr>
              <a:t>trained to fit a </a:t>
            </a:r>
            <a:r>
              <a:rPr b="1" lang="en-GB" sz="2400">
                <a:solidFill>
                  <a:srgbClr val="00b050"/>
                </a:solidFill>
                <a:latin typeface="Calibri"/>
              </a:rPr>
              <a:t>problem class</a:t>
            </a:r>
            <a:r>
              <a:rPr lang="en-GB" sz="2400">
                <a:solidFill>
                  <a:srgbClr val="000000"/>
                </a:solidFill>
                <a:latin typeface="Calibri"/>
              </a:rPr>
              <a:t>, so are designed in context (like evolution). Let’s close the feedback loop! </a:t>
            </a:r>
            <a:r>
              <a:rPr lang="en-GB" sz="2400">
                <a:solidFill>
                  <a:srgbClr val="604a7b"/>
                </a:solidFill>
                <a:latin typeface="Calibri"/>
              </a:rPr>
              <a:t>Problem instances live in classes. </a:t>
            </a:r>
            <a:endParaRPr/>
          </a:p>
          <a:p>
            <a:pPr>
              <a:lnSpc>
                <a:spcPct val="100000"/>
              </a:lnSpc>
              <a:buFont typeface="Arial"/>
              <a:buAutoNum type="arabicPeriod"/>
            </a:pPr>
            <a:r>
              <a:rPr lang="en-GB" sz="2400">
                <a:solidFill>
                  <a:srgbClr val="000000"/>
                </a:solidFill>
                <a:latin typeface="Calibri"/>
              </a:rPr>
              <a:t>We can design algorithms on </a:t>
            </a:r>
            <a:r>
              <a:rPr b="1" lang="en-GB" sz="2400">
                <a:solidFill>
                  <a:srgbClr val="000000"/>
                </a:solidFill>
                <a:latin typeface="Calibri"/>
              </a:rPr>
              <a:t>small</a:t>
            </a:r>
            <a:r>
              <a:rPr lang="en-GB" sz="2400">
                <a:solidFill>
                  <a:srgbClr val="000000"/>
                </a:solidFill>
                <a:latin typeface="Calibri"/>
              </a:rPr>
              <a:t> problem instances and </a:t>
            </a:r>
            <a:r>
              <a:rPr b="1" lang="en-GB" sz="2400">
                <a:solidFill>
                  <a:srgbClr val="000000"/>
                </a:solidFill>
                <a:latin typeface="Calibri"/>
              </a:rPr>
              <a:t>scale </a:t>
            </a:r>
            <a:r>
              <a:rPr lang="en-GB" sz="2400">
                <a:solidFill>
                  <a:srgbClr val="000000"/>
                </a:solidFill>
                <a:latin typeface="Calibri"/>
              </a:rPr>
              <a:t>them apply them to </a:t>
            </a:r>
            <a:r>
              <a:rPr b="1" lang="en-GB" sz="2400">
                <a:solidFill>
                  <a:srgbClr val="000000"/>
                </a:solidFill>
                <a:latin typeface="Calibri"/>
              </a:rPr>
              <a:t>large</a:t>
            </a:r>
            <a:r>
              <a:rPr lang="en-GB" sz="2400">
                <a:solidFill>
                  <a:srgbClr val="000000"/>
                </a:solidFill>
                <a:latin typeface="Calibri"/>
              </a:rPr>
              <a:t> problem instances (TSP). </a:t>
            </a:r>
            <a:endParaRPr/>
          </a:p>
          <a:p>
            <a:pPr>
              <a:lnSpc>
                <a:spcPct val="100000"/>
              </a:lnSpc>
              <a:buFont typeface="Arial"/>
              <a:buAutoNum type="arabicPeriod"/>
            </a:pPr>
            <a:r>
              <a:rPr lang="en-GB" sz="2400">
                <a:solidFill>
                  <a:srgbClr val="000000"/>
                </a:solidFill>
                <a:latin typeface="Calibri"/>
              </a:rPr>
              <a:t>The construction of a optimization algorithm is a machine learning problem.</a:t>
            </a:r>
            <a:endParaRPr/>
          </a:p>
          <a:p>
            <a:pPr>
              <a:lnSpc>
                <a:spcPct val="100000"/>
              </a:lnSpc>
              <a:buFont typeface="Arial"/>
              <a:buAutoNum type="arabicPeriod"/>
            </a:pPr>
            <a:r>
              <a:rPr lang="en-GB" sz="2400">
                <a:solidFill>
                  <a:srgbClr val="000000"/>
                </a:solidFill>
                <a:latin typeface="Calibri"/>
              </a:rPr>
              <a:t>We can automate this design process with a higher level of abstraction (Hyper-heuristics or Genetic Improvement)</a:t>
            </a:r>
            <a:endParaRPr/>
          </a:p>
          <a:p>
            <a:pPr>
              <a:lnSpc>
                <a:spcPct val="100000"/>
              </a:lnSpc>
            </a:pPr>
            <a:endParaRPr/>
          </a:p>
        </p:txBody>
      </p:sp>
      <p:sp>
        <p:nvSpPr>
          <p:cNvPr id="253" name="CustomShape 3"/>
          <p:cNvSpPr/>
          <p:nvPr/>
        </p:nvSpPr>
        <p:spPr>
          <a:xfrm>
            <a:off x="0" y="0"/>
            <a:ext cx="11795760" cy="11795760"/>
          </a:xfrm>
          <a:prstGeom prst="rect">
            <a:avLst/>
          </a:prstGeom>
        </p:spPr>
      </p:sp>
      <p:sp>
        <p:nvSpPr>
          <p:cNvPr id="254" name="CustomShape 4"/>
          <p:cNvSpPr/>
          <p:nvPr/>
        </p:nvSpPr>
        <p:spPr>
          <a:xfrm>
            <a:off x="0" y="0"/>
            <a:ext cx="11795760" cy="11795760"/>
          </a:xfrm>
          <a:prstGeom prst="rect">
            <a:avLst/>
          </a:prstGeom>
        </p:spPr>
        <p:txBody>
          <a:bodyPr bIns="45000" lIns="90000" rIns="90000" tIns="45000"/>
          <a:p>
            <a:pPr>
              <a:lnSpc>
                <a:spcPct val="100000"/>
              </a:lnSpc>
            </a:pPr>
            <a:fld id="{616191A1-41E1-4171-A1E1-6181A1511191}" type="slidenum">
              <a:rPr lang="en-GB" sz="4400">
                <a:solidFill>
                  <a:srgbClr val="1f497d"/>
                </a:solidFill>
                <a:latin typeface="Arial"/>
              </a:rPr>
              <a:t>&lt;number&gt;</a:t>
            </a:fld>
            <a:endParaRPr/>
          </a:p>
        </p:txBody>
      </p:sp>
      <p:sp>
        <p:nvSpPr>
          <p:cNvPr id="255" name="CustomShape 5"/>
          <p:cNvSpPr/>
          <p:nvPr/>
        </p:nvSpPr>
        <p:spPr>
          <a:xfrm>
            <a:off x="0" y="0"/>
            <a:ext cx="11795760" cy="11795760"/>
          </a:xfrm>
          <a:prstGeom prst="rect">
            <a:avLst/>
          </a:prstGeom>
        </p:spPr>
      </p:sp>
    </p:spTree>
  </p:cSld>
  <p:timing>
    <p:tnLst>
      <p:par>
        <p:cTn dur="indefinite" id="167" nodeType="tmRoot" restart="never">
          <p:childTnLst>
            <p:seq>
              <p:cTn id="168" nodeType="mainSeq">
                <p:childTnLst/>
              </p:cTn>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6" name="CustomShape 1"/>
          <p:cNvSpPr/>
          <p:nvPr/>
        </p:nvSpPr>
        <p:spPr>
          <a:xfrm>
            <a:off x="457200" y="274680"/>
            <a:ext cx="8228160" cy="1141560"/>
          </a:xfrm>
          <a:prstGeom prst="rect">
            <a:avLst/>
          </a:prstGeom>
        </p:spPr>
        <p:txBody>
          <a:bodyPr anchor="ctr" bIns="45000" lIns="90000" rIns="90000" tIns="45000"/>
          <a:p>
            <a:pPr algn="ctr">
              <a:lnSpc>
                <a:spcPct val="100000"/>
              </a:lnSpc>
            </a:pPr>
            <a:r>
              <a:rPr lang="en-GB" sz="4400">
                <a:solidFill>
                  <a:srgbClr val="000000"/>
                </a:solidFill>
                <a:latin typeface="Calibri"/>
              </a:rPr>
              <a:t>I have a bus to catch</a:t>
            </a:r>
            <a:endParaRPr/>
          </a:p>
        </p:txBody>
      </p:sp>
      <p:sp>
        <p:nvSpPr>
          <p:cNvPr id="257" name="CustomShape 2"/>
          <p:cNvSpPr/>
          <p:nvPr/>
        </p:nvSpPr>
        <p:spPr>
          <a:xfrm>
            <a:off x="576000" y="1800000"/>
            <a:ext cx="8228160" cy="4524480"/>
          </a:xfrm>
          <a:prstGeom prst="rect">
            <a:avLst/>
          </a:prstGeom>
        </p:spPr>
        <p:txBody>
          <a:bodyPr bIns="45000" lIns="90000" rIns="90000" tIns="45000"/>
          <a:p>
            <a:pPr>
              <a:lnSpc>
                <a:spcPct val="100000"/>
              </a:lnSpc>
              <a:buFont typeface="Arial"/>
              <a:buChar char="•"/>
            </a:pPr>
            <a:r>
              <a:rPr lang="en-GB" sz="3200">
                <a:solidFill>
                  <a:srgbClr val="000000"/>
                </a:solidFill>
                <a:latin typeface="Calibri"/>
              </a:rPr>
              <a:t>Workshop on Automatic Design of Algorithms at GECCO. </a:t>
            </a:r>
            <a:endParaRPr/>
          </a:p>
          <a:p>
            <a:pPr>
              <a:lnSpc>
                <a:spcPct val="100000"/>
              </a:lnSpc>
              <a:buFont typeface="Arial"/>
              <a:buChar char="•"/>
            </a:pPr>
            <a:r>
              <a:rPr lang="en-GB" sz="3200">
                <a:solidFill>
                  <a:srgbClr val="000000"/>
                </a:solidFill>
                <a:latin typeface="Calibri"/>
              </a:rPr>
              <a:t>Tutorial at PPSN. </a:t>
            </a:r>
            <a:endParaRPr/>
          </a:p>
          <a:p>
            <a:pPr>
              <a:lnSpc>
                <a:spcPct val="100000"/>
              </a:lnSpc>
              <a:buFont typeface="Arial"/>
              <a:buChar char="•"/>
            </a:pPr>
            <a:r>
              <a:rPr lang="en-GB" sz="3200">
                <a:solidFill>
                  <a:srgbClr val="000000"/>
                </a:solidFill>
                <a:latin typeface="Calibri"/>
              </a:rPr>
              <a:t>7 phd positions at Stirling Uni. </a:t>
            </a:r>
            <a:endParaRPr/>
          </a:p>
          <a:p>
            <a:pPr>
              <a:lnSpc>
                <a:spcPct val="100000"/>
              </a:lnSpc>
              <a:buFont typeface="Arial"/>
              <a:buChar char="•"/>
            </a:pPr>
            <a:r>
              <a:rPr lang="en-GB" sz="3200">
                <a:solidFill>
                  <a:srgbClr val="000000"/>
                </a:solidFill>
                <a:latin typeface="Calibri"/>
              </a:rPr>
              <a:t>Question comments?</a:t>
            </a:r>
            <a:endParaRPr/>
          </a:p>
          <a:p>
            <a:pPr>
              <a:lnSpc>
                <a:spcPct val="100000"/>
              </a:lnSpc>
            </a:pPr>
            <a:endParaRPr/>
          </a:p>
        </p:txBody>
      </p:sp>
      <p:sp>
        <p:nvSpPr>
          <p:cNvPr id="258" name="CustomShape 3"/>
          <p:cNvSpPr/>
          <p:nvPr/>
        </p:nvSpPr>
        <p:spPr>
          <a:xfrm>
            <a:off x="0" y="0"/>
            <a:ext cx="11795760" cy="11795760"/>
          </a:xfrm>
          <a:prstGeom prst="rect">
            <a:avLst/>
          </a:prstGeom>
        </p:spPr>
      </p:sp>
      <p:sp>
        <p:nvSpPr>
          <p:cNvPr id="259" name="CustomShape 4"/>
          <p:cNvSpPr/>
          <p:nvPr/>
        </p:nvSpPr>
        <p:spPr>
          <a:xfrm>
            <a:off x="0" y="0"/>
            <a:ext cx="11795760" cy="11795760"/>
          </a:xfrm>
          <a:prstGeom prst="rect">
            <a:avLst/>
          </a:prstGeom>
        </p:spPr>
      </p:sp>
      <p:sp>
        <p:nvSpPr>
          <p:cNvPr id="260" name="CustomShape 5"/>
          <p:cNvSpPr/>
          <p:nvPr/>
        </p:nvSpPr>
        <p:spPr>
          <a:xfrm>
            <a:off x="0" y="0"/>
            <a:ext cx="11795760" cy="11795760"/>
          </a:xfrm>
          <a:prstGeom prst="rect">
            <a:avLst/>
          </a:prstGeom>
        </p:spPr>
        <p:txBody>
          <a:bodyPr bIns="45000" lIns="90000" rIns="90000" tIns="45000"/>
          <a:p>
            <a:pPr>
              <a:lnSpc>
                <a:spcPct val="100000"/>
              </a:lnSpc>
            </a:pPr>
            <a:fld id="{016151A1-6191-41F1-8171-A1A161A18171}" type="slidenum">
              <a:rPr lang="en-GB" sz="4400">
                <a:solidFill>
                  <a:srgbClr val="1f497d"/>
                </a:solidFill>
                <a:latin typeface="Arial"/>
              </a:rPr>
              <a:t>&lt;number&gt;</a:t>
            </a:fld>
            <a:endParaRPr/>
          </a:p>
        </p:txBody>
      </p:sp>
    </p:spTree>
  </p:cSld>
  <p:timing>
    <p:tnLst>
      <p:par>
        <p:cTn dur="indefinite" id="169" nodeType="tmRoot" restart="never">
          <p:childTnLst>
            <p:seq>
              <p:cTn id="170" nodeType="mainSeq">
                <p:childTnLst/>
              </p:cTn>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78" name="CustomShape 1"/>
          <p:cNvSpPr/>
          <p:nvPr/>
        </p:nvSpPr>
        <p:spPr>
          <a:xfrm>
            <a:off x="0" y="0"/>
            <a:ext cx="9142560" cy="1141560"/>
          </a:xfrm>
          <a:prstGeom prst="rect">
            <a:avLst/>
          </a:prstGeom>
        </p:spPr>
        <p:txBody>
          <a:bodyPr anchor="ctr" bIns="45000" lIns="90000" rIns="90000" tIns="45000"/>
          <a:p>
            <a:pPr algn="ctr">
              <a:lnSpc>
                <a:spcPct val="100000"/>
              </a:lnSpc>
            </a:pPr>
            <a:r>
              <a:rPr b="1" lang="en-GB" sz="4400">
                <a:solidFill>
                  <a:srgbClr val="000000"/>
                </a:solidFill>
                <a:latin typeface="Calibri"/>
              </a:rPr>
              <a:t>Motivation: One Man – </a:t>
            </a:r>
            <a:r>
              <a:rPr b="1" lang="en-GB" sz="4400">
                <a:solidFill>
                  <a:srgbClr val="ff0000"/>
                </a:solidFill>
                <a:latin typeface="Calibri"/>
              </a:rPr>
              <a:t>One </a:t>
            </a:r>
            <a:r>
              <a:rPr b="1" lang="en-GB" sz="4400">
                <a:solidFill>
                  <a:srgbClr val="000000"/>
                </a:solidFill>
                <a:latin typeface="Calibri"/>
              </a:rPr>
              <a:t>Algorithm</a:t>
            </a:r>
            <a:endParaRPr/>
          </a:p>
        </p:txBody>
      </p:sp>
      <p:pic>
        <p:nvPicPr>
          <p:cNvPr descr="" id="79" name="Picture 7"/>
          <p:cNvPicPr/>
          <p:nvPr/>
        </p:nvPicPr>
        <p:blipFill>
          <a:blip r:embed="rId1"/>
          <a:stretch>
            <a:fillRect/>
          </a:stretch>
        </p:blipFill>
        <p:spPr>
          <a:xfrm>
            <a:off x="2420280" y="3024000"/>
            <a:ext cx="1069920" cy="1069920"/>
          </a:xfrm>
          <a:prstGeom prst="rect">
            <a:avLst/>
          </a:prstGeom>
        </p:spPr>
      </p:pic>
      <p:pic>
        <p:nvPicPr>
          <p:cNvPr descr="" id="80" name="Picture 8"/>
          <p:cNvPicPr/>
          <p:nvPr/>
        </p:nvPicPr>
        <p:blipFill>
          <a:blip r:embed="rId2"/>
          <a:stretch>
            <a:fillRect/>
          </a:stretch>
        </p:blipFill>
        <p:spPr>
          <a:xfrm>
            <a:off x="2348280" y="4248000"/>
            <a:ext cx="1284120" cy="884160"/>
          </a:xfrm>
          <a:prstGeom prst="rect">
            <a:avLst/>
          </a:prstGeom>
        </p:spPr>
      </p:pic>
      <p:pic>
        <p:nvPicPr>
          <p:cNvPr descr="" id="81" name="Picture 9"/>
          <p:cNvPicPr/>
          <p:nvPr/>
        </p:nvPicPr>
        <p:blipFill>
          <a:blip r:embed="rId3"/>
          <a:stretch>
            <a:fillRect/>
          </a:stretch>
        </p:blipFill>
        <p:spPr>
          <a:xfrm>
            <a:off x="2348280" y="5256360"/>
            <a:ext cx="1251000" cy="907920"/>
          </a:xfrm>
          <a:prstGeom prst="rect">
            <a:avLst/>
          </a:prstGeom>
        </p:spPr>
      </p:pic>
      <p:sp>
        <p:nvSpPr>
          <p:cNvPr id="82" name="CustomShape 2"/>
          <p:cNvSpPr/>
          <p:nvPr/>
        </p:nvSpPr>
        <p:spPr>
          <a:xfrm>
            <a:off x="4004640" y="3456000"/>
            <a:ext cx="2518920" cy="214560"/>
          </a:xfrm>
          <a:prstGeom prst="rect">
            <a:avLst/>
          </a:prstGeom>
          <a:solidFill>
            <a:srgbClr val="4f81bd"/>
          </a:solidFill>
          <a:ln w="25560">
            <a:solidFill>
              <a:srgbClr val="3a5f8b"/>
            </a:solidFill>
            <a:round/>
          </a:ln>
        </p:spPr>
      </p:sp>
      <p:sp>
        <p:nvSpPr>
          <p:cNvPr id="83" name="CustomShape 3"/>
          <p:cNvSpPr/>
          <p:nvPr/>
        </p:nvSpPr>
        <p:spPr>
          <a:xfrm>
            <a:off x="4004640" y="4608000"/>
            <a:ext cx="2518920" cy="214560"/>
          </a:xfrm>
          <a:prstGeom prst="rect">
            <a:avLst/>
          </a:prstGeom>
          <a:solidFill>
            <a:srgbClr val="4f81bd"/>
          </a:solidFill>
          <a:ln w="25560">
            <a:solidFill>
              <a:srgbClr val="3a5f8b"/>
            </a:solidFill>
            <a:round/>
          </a:ln>
        </p:spPr>
      </p:sp>
      <p:sp>
        <p:nvSpPr>
          <p:cNvPr id="84" name="CustomShape 4"/>
          <p:cNvSpPr/>
          <p:nvPr/>
        </p:nvSpPr>
        <p:spPr>
          <a:xfrm>
            <a:off x="4004640" y="5472360"/>
            <a:ext cx="2518920" cy="214560"/>
          </a:xfrm>
          <a:prstGeom prst="rect">
            <a:avLst/>
          </a:prstGeom>
          <a:solidFill>
            <a:srgbClr val="4f81bd"/>
          </a:solidFill>
          <a:ln w="25560">
            <a:solidFill>
              <a:srgbClr val="3a5f8b"/>
            </a:solidFill>
            <a:round/>
          </a:ln>
        </p:spPr>
      </p:sp>
      <p:sp>
        <p:nvSpPr>
          <p:cNvPr id="85" name="CustomShape 5"/>
          <p:cNvSpPr/>
          <p:nvPr/>
        </p:nvSpPr>
        <p:spPr>
          <a:xfrm>
            <a:off x="7010640" y="3384000"/>
            <a:ext cx="1268280" cy="637920"/>
          </a:xfrm>
          <a:prstGeom prst="rect">
            <a:avLst/>
          </a:prstGeom>
          <a:ln w="6480">
            <a:solidFill>
              <a:srgbClr val="000000"/>
            </a:solidFill>
            <a:round/>
          </a:ln>
        </p:spPr>
        <p:txBody>
          <a:bodyPr bIns="45000" lIns="90000" rIns="90000" tIns="45000" wrap="none"/>
          <a:p>
            <a:r>
              <a:rPr lang="en-GB"/>
              <a:t>Heuristic</a:t>
            </a:r>
            <a:endParaRPr/>
          </a:p>
          <a:p>
            <a:r>
              <a:rPr lang="en-GB"/>
              <a:t>Algorithm1</a:t>
            </a:r>
            <a:endParaRPr/>
          </a:p>
        </p:txBody>
      </p:sp>
      <p:sp>
        <p:nvSpPr>
          <p:cNvPr id="86" name="CustomShape 6"/>
          <p:cNvSpPr/>
          <p:nvPr/>
        </p:nvSpPr>
        <p:spPr>
          <a:xfrm>
            <a:off x="7010640" y="4464000"/>
            <a:ext cx="1268280" cy="637920"/>
          </a:xfrm>
          <a:prstGeom prst="rect">
            <a:avLst/>
          </a:prstGeom>
          <a:ln w="6480">
            <a:solidFill>
              <a:srgbClr val="000000"/>
            </a:solidFill>
            <a:round/>
          </a:ln>
        </p:spPr>
        <p:txBody>
          <a:bodyPr bIns="45000" lIns="90000" rIns="90000" tIns="45000" wrap="none"/>
          <a:p>
            <a:r>
              <a:rPr lang="en-GB"/>
              <a:t>Heuristic</a:t>
            </a:r>
            <a:endParaRPr/>
          </a:p>
          <a:p>
            <a:r>
              <a:rPr lang="en-GB"/>
              <a:t>Algorithm2</a:t>
            </a:r>
            <a:endParaRPr/>
          </a:p>
        </p:txBody>
      </p:sp>
      <p:sp>
        <p:nvSpPr>
          <p:cNvPr id="87" name="CustomShape 7"/>
          <p:cNvSpPr/>
          <p:nvPr/>
        </p:nvSpPr>
        <p:spPr>
          <a:xfrm>
            <a:off x="7010640" y="5400360"/>
            <a:ext cx="1268280" cy="637920"/>
          </a:xfrm>
          <a:prstGeom prst="rect">
            <a:avLst/>
          </a:prstGeom>
          <a:ln w="6480">
            <a:solidFill>
              <a:srgbClr val="000000"/>
            </a:solidFill>
            <a:round/>
          </a:ln>
        </p:spPr>
        <p:txBody>
          <a:bodyPr bIns="45000" lIns="90000" rIns="90000" tIns="45000" wrap="none"/>
          <a:p>
            <a:r>
              <a:rPr lang="en-GB"/>
              <a:t>Heuristic</a:t>
            </a:r>
            <a:endParaRPr/>
          </a:p>
          <a:p>
            <a:r>
              <a:rPr lang="en-GB"/>
              <a:t>Algorithm3</a:t>
            </a:r>
            <a:endParaRPr/>
          </a:p>
        </p:txBody>
      </p:sp>
      <p:sp>
        <p:nvSpPr>
          <p:cNvPr id="88" name="CustomShape 8"/>
          <p:cNvSpPr/>
          <p:nvPr/>
        </p:nvSpPr>
        <p:spPr>
          <a:xfrm>
            <a:off x="1378440" y="3456000"/>
            <a:ext cx="1103760" cy="363600"/>
          </a:xfrm>
          <a:prstGeom prst="rect">
            <a:avLst/>
          </a:prstGeom>
          <a:ln w="6480">
            <a:solidFill>
              <a:srgbClr val="000000"/>
            </a:solidFill>
            <a:round/>
          </a:ln>
        </p:spPr>
        <p:txBody>
          <a:bodyPr bIns="45000" lIns="90000" rIns="90000" tIns="45000" wrap="none"/>
          <a:p>
            <a:r>
              <a:rPr lang="en-GB"/>
              <a:t>Human 1</a:t>
            </a:r>
            <a:endParaRPr/>
          </a:p>
        </p:txBody>
      </p:sp>
      <p:sp>
        <p:nvSpPr>
          <p:cNvPr id="89" name="CustomShape 9"/>
          <p:cNvSpPr/>
          <p:nvPr/>
        </p:nvSpPr>
        <p:spPr>
          <a:xfrm>
            <a:off x="1384200" y="4536000"/>
            <a:ext cx="1039680" cy="363600"/>
          </a:xfrm>
          <a:prstGeom prst="rect">
            <a:avLst/>
          </a:prstGeom>
          <a:ln w="6480">
            <a:solidFill>
              <a:srgbClr val="000000"/>
            </a:solidFill>
            <a:round/>
          </a:ln>
        </p:spPr>
        <p:txBody>
          <a:bodyPr bIns="45000" lIns="90000" rIns="90000" tIns="45000" wrap="none"/>
          <a:p>
            <a:r>
              <a:rPr lang="en-GB"/>
              <a:t>Human2</a:t>
            </a:r>
            <a:endParaRPr/>
          </a:p>
        </p:txBody>
      </p:sp>
      <p:sp>
        <p:nvSpPr>
          <p:cNvPr id="90" name="CustomShape 10"/>
          <p:cNvSpPr/>
          <p:nvPr/>
        </p:nvSpPr>
        <p:spPr>
          <a:xfrm>
            <a:off x="1384200" y="5472360"/>
            <a:ext cx="1039680" cy="363600"/>
          </a:xfrm>
          <a:prstGeom prst="rect">
            <a:avLst/>
          </a:prstGeom>
          <a:ln w="6480">
            <a:solidFill>
              <a:srgbClr val="000000"/>
            </a:solidFill>
            <a:round/>
          </a:ln>
        </p:spPr>
        <p:txBody>
          <a:bodyPr bIns="45000" lIns="90000" rIns="90000" tIns="45000" wrap="none"/>
          <a:p>
            <a:r>
              <a:rPr lang="en-GB"/>
              <a:t>Human3</a:t>
            </a:r>
            <a:endParaRPr/>
          </a:p>
        </p:txBody>
      </p:sp>
      <p:sp>
        <p:nvSpPr>
          <p:cNvPr id="91" name="CustomShape 11"/>
          <p:cNvSpPr/>
          <p:nvPr/>
        </p:nvSpPr>
        <p:spPr>
          <a:xfrm>
            <a:off x="0" y="0"/>
            <a:ext cx="11795760" cy="11795760"/>
          </a:xfrm>
          <a:prstGeom prst="rect">
            <a:avLst/>
          </a:prstGeom>
        </p:spPr>
        <p:txBody>
          <a:bodyPr bIns="45000" lIns="90000" rIns="90000" tIns="45000"/>
          <a:p>
            <a:pPr>
              <a:lnSpc>
                <a:spcPct val="100000"/>
              </a:lnSpc>
            </a:pPr>
            <a:r>
              <a:rPr lang="en-GB">
                <a:solidFill>
                  <a:srgbClr val="000000"/>
                </a:solidFill>
                <a:latin typeface="Calibri"/>
              </a:rPr>
              <a:t>John Woodward University of Stirling</a:t>
            </a:r>
            <a:endParaRPr/>
          </a:p>
        </p:txBody>
      </p:sp>
      <p:sp>
        <p:nvSpPr>
          <p:cNvPr id="92" name="CustomShape 12"/>
          <p:cNvSpPr/>
          <p:nvPr/>
        </p:nvSpPr>
        <p:spPr>
          <a:xfrm>
            <a:off x="0" y="0"/>
            <a:ext cx="11795760" cy="11795760"/>
          </a:xfrm>
          <a:prstGeom prst="rect">
            <a:avLst/>
          </a:prstGeom>
        </p:spPr>
        <p:txBody>
          <a:bodyPr bIns="45000" lIns="90000" rIns="90000" tIns="45000"/>
          <a:p>
            <a:pPr>
              <a:lnSpc>
                <a:spcPct val="100000"/>
              </a:lnSpc>
            </a:pPr>
            <a:fld id="{1121D1B1-F101-41E1-9131-C1F111D12171}" type="slidenum">
              <a:rPr lang="en-GB">
                <a:solidFill>
                  <a:srgbClr val="000000"/>
                </a:solidFill>
                <a:latin typeface="Calibri"/>
              </a:rPr>
              <a:t>&lt;number&gt;</a:t>
            </a:fld>
            <a:endParaRPr/>
          </a:p>
        </p:txBody>
      </p:sp>
      <p:sp>
        <p:nvSpPr>
          <p:cNvPr id="93" name="CustomShape 13"/>
          <p:cNvSpPr/>
          <p:nvPr/>
        </p:nvSpPr>
        <p:spPr>
          <a:xfrm>
            <a:off x="0" y="0"/>
            <a:ext cx="11795760" cy="11795760"/>
          </a:xfrm>
          <a:prstGeom prst="rect">
            <a:avLst/>
          </a:prstGeom>
        </p:spPr>
      </p:sp>
      <p:sp>
        <p:nvSpPr>
          <p:cNvPr id="94" name="CustomShape 14"/>
          <p:cNvSpPr/>
          <p:nvPr/>
        </p:nvSpPr>
        <p:spPr>
          <a:xfrm>
            <a:off x="432360" y="1142640"/>
            <a:ext cx="9142560" cy="4956480"/>
          </a:xfrm>
          <a:prstGeom prst="rect">
            <a:avLst/>
          </a:prstGeom>
        </p:spPr>
        <p:txBody>
          <a:bodyPr bIns="45000" lIns="90000" rIns="90000" tIns="45000"/>
          <a:p>
            <a:pPr>
              <a:lnSpc>
                <a:spcPct val="100000"/>
              </a:lnSpc>
              <a:buFont typeface="Calibri"/>
              <a:buAutoNum type="arabicPeriod"/>
            </a:pPr>
            <a:r>
              <a:rPr lang="en-GB" sz="2800">
                <a:solidFill>
                  <a:srgbClr val="000000"/>
                </a:solidFill>
                <a:latin typeface="Calibri"/>
              </a:rPr>
              <a:t>conferences. </a:t>
            </a:r>
            <a:r>
              <a:rPr lang="en-GB" sz="2800" u="sng">
                <a:solidFill>
                  <a:srgbClr val="000000"/>
                </a:solidFill>
                <a:latin typeface="Calibri"/>
              </a:rPr>
              <a:t>In this paper we propose a new algorithm… </a:t>
            </a:r>
            <a:endParaRPr/>
          </a:p>
          <a:p>
            <a:pPr>
              <a:lnSpc>
                <a:spcPct val="100000"/>
              </a:lnSpc>
              <a:buFont typeface="Calibri"/>
              <a:buAutoNum type="arabicPeriod"/>
            </a:pPr>
            <a:r>
              <a:rPr b="1" lang="en-GB" sz="2800">
                <a:solidFill>
                  <a:srgbClr val="000000"/>
                </a:solidFill>
                <a:latin typeface="Calibri"/>
              </a:rPr>
              <a:t>Edsger W. Dijkstra: </a:t>
            </a:r>
            <a:r>
              <a:rPr lang="en-GB" sz="2800">
                <a:solidFill>
                  <a:srgbClr val="000000"/>
                </a:solidFill>
                <a:latin typeface="Calibri"/>
              </a:rPr>
              <a:t>"two or more, use a for (loop)"</a:t>
            </a:r>
            <a:endParaRPr/>
          </a:p>
          <a:p>
            <a:pPr>
              <a:lnSpc>
                <a:spcPct val="100000"/>
              </a:lnSpc>
            </a:pPr>
            <a:endParaRPr/>
          </a:p>
          <a:p>
            <a:pPr>
              <a:lnSpc>
                <a:spcPct val="100000"/>
              </a:lnSpc>
            </a:pPr>
            <a:endParaRPr/>
          </a:p>
          <a:p>
            <a:pPr>
              <a:lnSpc>
                <a:spcPct val="100000"/>
              </a:lnSpc>
            </a:pPr>
            <a:endParaRPr/>
          </a:p>
        </p:txBody>
      </p:sp>
    </p:spTree>
  </p:cSld>
  <p:timing>
    <p:tnLst>
      <p:par>
        <p:cTn dur="indefinite" id="3" nodeType="tmRoot" restart="never">
          <p:childTnLst>
            <p:seq>
              <p:cTn id="4" nodeType="mainSeq">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95" name="CustomShape 1"/>
          <p:cNvSpPr/>
          <p:nvPr/>
        </p:nvSpPr>
        <p:spPr>
          <a:xfrm>
            <a:off x="457200" y="274680"/>
            <a:ext cx="8228160" cy="1141560"/>
          </a:xfrm>
          <a:prstGeom prst="rect">
            <a:avLst/>
          </a:prstGeom>
        </p:spPr>
        <p:txBody>
          <a:bodyPr anchor="ctr" bIns="45000" lIns="90000" rIns="90000" tIns="45000"/>
          <a:p>
            <a:pPr algn="ctr">
              <a:lnSpc>
                <a:spcPct val="100000"/>
              </a:lnSpc>
            </a:pPr>
            <a:r>
              <a:rPr b="1" lang="en-GB" sz="4400">
                <a:solidFill>
                  <a:srgbClr val="000000"/>
                </a:solidFill>
                <a:latin typeface="Calibri"/>
              </a:rPr>
              <a:t>Optimization &amp; Machine Learning</a:t>
            </a:r>
            <a:endParaRPr/>
          </a:p>
        </p:txBody>
      </p:sp>
      <p:sp>
        <p:nvSpPr>
          <p:cNvPr id="96" name="CustomShape 2"/>
          <p:cNvSpPr/>
          <p:nvPr/>
        </p:nvSpPr>
        <p:spPr>
          <a:xfrm>
            <a:off x="457200" y="1600200"/>
            <a:ext cx="8228160" cy="4950720"/>
          </a:xfrm>
          <a:prstGeom prst="rect">
            <a:avLst/>
          </a:prstGeom>
        </p:spPr>
        <p:txBody>
          <a:bodyPr bIns="45000" lIns="90000" rIns="90000" tIns="45000"/>
          <a:p>
            <a:pPr>
              <a:lnSpc>
                <a:spcPct val="100000"/>
              </a:lnSpc>
              <a:buFont typeface="Arial"/>
              <a:buChar char="•"/>
            </a:pPr>
            <a:r>
              <a:rPr lang="en-GB" sz="2800">
                <a:solidFill>
                  <a:srgbClr val="000000"/>
                </a:solidFill>
                <a:latin typeface="Calibri"/>
              </a:rPr>
              <a:t>Optimization: </a:t>
            </a:r>
            <a:endParaRPr/>
          </a:p>
          <a:p>
            <a:pPr lvl="1">
              <a:lnSpc>
                <a:spcPct val="100000"/>
              </a:lnSpc>
              <a:buSzPct val="75000"/>
              <a:buFont typeface="StarSymbol"/>
              <a:buChar char="l"/>
            </a:pPr>
            <a:r>
              <a:rPr lang="en-GB" sz="2800">
                <a:solidFill>
                  <a:srgbClr val="000000"/>
                </a:solidFill>
                <a:latin typeface="Calibri"/>
              </a:rPr>
              <a:t>single-stage process. </a:t>
            </a:r>
            <a:endParaRPr/>
          </a:p>
          <a:p>
            <a:pPr lvl="1">
              <a:lnSpc>
                <a:spcPct val="100000"/>
              </a:lnSpc>
              <a:buSzPct val="75000"/>
              <a:buFont typeface="StarSymbol"/>
              <a:buChar char="l"/>
            </a:pPr>
            <a:r>
              <a:rPr lang="en-GB" sz="2800">
                <a:solidFill>
                  <a:srgbClr val="000000"/>
                </a:solidFill>
                <a:latin typeface="Calibri"/>
              </a:rPr>
              <a:t>aim : find optima. BENCHMARKING</a:t>
            </a:r>
            <a:endParaRPr/>
          </a:p>
          <a:p>
            <a:pPr>
              <a:lnSpc>
                <a:spcPct val="100000"/>
              </a:lnSpc>
              <a:buFont typeface="Arial"/>
              <a:buChar char="•"/>
            </a:pPr>
            <a:r>
              <a:rPr lang="en-GB" sz="2800">
                <a:solidFill>
                  <a:srgbClr val="000000"/>
                </a:solidFill>
                <a:latin typeface="Calibri"/>
              </a:rPr>
              <a:t>Machine  Learning: </a:t>
            </a:r>
            <a:endParaRPr/>
          </a:p>
          <a:p>
            <a:pPr lvl="1">
              <a:lnSpc>
                <a:spcPct val="100000"/>
              </a:lnSpc>
              <a:buSzPct val="75000"/>
              <a:buFont typeface="StarSymbol"/>
              <a:buChar char="l"/>
            </a:pPr>
            <a:r>
              <a:rPr lang="en-GB" sz="2800">
                <a:solidFill>
                  <a:srgbClr val="000000"/>
                </a:solidFill>
                <a:latin typeface="Calibri"/>
              </a:rPr>
              <a:t>two-stage process, train and test.</a:t>
            </a:r>
            <a:endParaRPr/>
          </a:p>
          <a:p>
            <a:pPr lvl="1">
              <a:lnSpc>
                <a:spcPct val="100000"/>
              </a:lnSpc>
              <a:buSzPct val="75000"/>
              <a:buFont typeface="StarSymbol"/>
              <a:buChar char="l"/>
            </a:pPr>
            <a:r>
              <a:rPr lang="en-GB" sz="2800">
                <a:solidFill>
                  <a:srgbClr val="000000"/>
                </a:solidFill>
                <a:latin typeface="Calibri"/>
              </a:rPr>
              <a:t>aim is generalization from training set  to test set</a:t>
            </a:r>
            <a:endParaRPr/>
          </a:p>
          <a:p>
            <a:pPr>
              <a:lnSpc>
                <a:spcPct val="100000"/>
              </a:lnSpc>
              <a:buFont typeface="Arial"/>
              <a:buChar char="•"/>
            </a:pPr>
            <a:r>
              <a:rPr lang="en-GB" sz="2800">
                <a:solidFill>
                  <a:srgbClr val="000000"/>
                </a:solidFill>
                <a:latin typeface="Calibri"/>
              </a:rPr>
              <a:t>Clear separation of training and testing problem instances in Machine Learning but not in Optimization. </a:t>
            </a:r>
            <a:endParaRPr/>
          </a:p>
          <a:p>
            <a:pPr>
              <a:lnSpc>
                <a:spcPct val="100000"/>
              </a:lnSpc>
              <a:buFont typeface="Arial"/>
              <a:buChar char="•"/>
            </a:pPr>
            <a:r>
              <a:rPr lang="en-GB" sz="2800">
                <a:solidFill>
                  <a:srgbClr val="000000"/>
                </a:solidFill>
                <a:latin typeface="Calibri"/>
              </a:rPr>
              <a:t>Building an optimizer is a machine learning problem. </a:t>
            </a:r>
            <a:endParaRPr/>
          </a:p>
        </p:txBody>
      </p:sp>
      <p:sp>
        <p:nvSpPr>
          <p:cNvPr id="97" name="CustomShape 3"/>
          <p:cNvSpPr/>
          <p:nvPr/>
        </p:nvSpPr>
        <p:spPr>
          <a:xfrm>
            <a:off x="0" y="0"/>
            <a:ext cx="360" cy="360"/>
          </a:xfrm>
          <a:prstGeom prst="rect">
            <a:avLst/>
          </a:prstGeom>
        </p:spPr>
        <p:txBody>
          <a:bodyPr bIns="45000" lIns="90000" rIns="90000" tIns="45000"/>
          <a:p>
            <a:pPr>
              <a:lnSpc>
                <a:spcPct val="100000"/>
              </a:lnSpc>
            </a:pPr>
            <a:r>
              <a:rPr lang="en-GB">
                <a:solidFill>
                  <a:srgbClr val="000000"/>
                </a:solidFill>
                <a:latin typeface="Calibri"/>
              </a:rPr>
              <a:t>03/04/14</a:t>
            </a:r>
            <a:endParaRPr/>
          </a:p>
        </p:txBody>
      </p:sp>
      <p:sp>
        <p:nvSpPr>
          <p:cNvPr id="98" name="CustomShape 4"/>
          <p:cNvSpPr/>
          <p:nvPr/>
        </p:nvSpPr>
        <p:spPr>
          <a:xfrm>
            <a:off x="0" y="0"/>
            <a:ext cx="360" cy="360"/>
          </a:xfrm>
          <a:prstGeom prst="rect">
            <a:avLst/>
          </a:prstGeom>
        </p:spPr>
        <p:txBody>
          <a:bodyPr bIns="45000" lIns="90000" rIns="90000" tIns="45000"/>
          <a:p>
            <a:pPr>
              <a:lnSpc>
                <a:spcPct val="100000"/>
              </a:lnSpc>
            </a:pPr>
            <a:r>
              <a:rPr lang="en-GB">
                <a:solidFill>
                  <a:srgbClr val="000000"/>
                </a:solidFill>
                <a:latin typeface="Calibri"/>
              </a:rPr>
              <a:t>John Woodward University of Stirling</a:t>
            </a:r>
            <a:endParaRPr/>
          </a:p>
        </p:txBody>
      </p:sp>
      <p:sp>
        <p:nvSpPr>
          <p:cNvPr id="99" name="CustomShape 5"/>
          <p:cNvSpPr/>
          <p:nvPr/>
        </p:nvSpPr>
        <p:spPr>
          <a:xfrm>
            <a:off x="0" y="0"/>
            <a:ext cx="360" cy="360"/>
          </a:xfrm>
          <a:prstGeom prst="rect">
            <a:avLst/>
          </a:prstGeom>
        </p:spPr>
        <p:txBody>
          <a:bodyPr bIns="45000" lIns="90000" rIns="90000" tIns="45000"/>
          <a:p>
            <a:pPr>
              <a:lnSpc>
                <a:spcPct val="100000"/>
              </a:lnSpc>
            </a:pPr>
            <a:fld id="{E1416181-B171-41B1-8111-111161D181A1}" type="slidenum">
              <a:rPr lang="en-GB">
                <a:solidFill>
                  <a:srgbClr val="000000"/>
                </a:solidFill>
                <a:latin typeface="Calibri"/>
              </a:rPr>
              <a:t>&lt;number&gt;</a:t>
            </a:fld>
            <a:endParaRPr/>
          </a:p>
        </p:txBody>
      </p:sp>
    </p:spTree>
  </p:cSld>
  <p:timing>
    <p:tnLst>
      <p:par>
        <p:cTn dur="indefinite" id="5" nodeType="tmRoot" restart="never">
          <p:childTnLst>
            <p:seq>
              <p:cTn id="6" nodeType="mainSeq">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00" name="CustomShape 1"/>
          <p:cNvSpPr/>
          <p:nvPr/>
        </p:nvSpPr>
        <p:spPr>
          <a:xfrm>
            <a:off x="0" y="0"/>
            <a:ext cx="9142560" cy="1141560"/>
          </a:xfrm>
          <a:prstGeom prst="rect">
            <a:avLst/>
          </a:prstGeom>
        </p:spPr>
        <p:txBody>
          <a:bodyPr anchor="ctr" bIns="45000" lIns="90000" rIns="90000" tIns="45000"/>
          <a:p>
            <a:pPr algn="ctr">
              <a:lnSpc>
                <a:spcPct val="100000"/>
              </a:lnSpc>
            </a:pPr>
            <a:r>
              <a:rPr b="1" lang="en-GB" sz="4400">
                <a:latin typeface="Calibri"/>
              </a:rPr>
              <a:t>Theory &amp; Practice</a:t>
            </a:r>
            <a:endParaRPr/>
          </a:p>
        </p:txBody>
      </p:sp>
      <p:sp>
        <p:nvSpPr>
          <p:cNvPr id="101" name="CustomShape 2"/>
          <p:cNvSpPr/>
          <p:nvPr/>
        </p:nvSpPr>
        <p:spPr>
          <a:xfrm>
            <a:off x="3024360" y="5760720"/>
            <a:ext cx="2518920" cy="214560"/>
          </a:xfrm>
          <a:prstGeom prst="rect">
            <a:avLst/>
          </a:prstGeom>
          <a:solidFill>
            <a:srgbClr val="4f81bd"/>
          </a:solidFill>
          <a:ln w="25560">
            <a:solidFill>
              <a:srgbClr val="3a5f8b"/>
            </a:solidFill>
            <a:round/>
          </a:ln>
        </p:spPr>
      </p:sp>
      <p:sp>
        <p:nvSpPr>
          <p:cNvPr id="102" name="CustomShape 3"/>
          <p:cNvSpPr/>
          <p:nvPr/>
        </p:nvSpPr>
        <p:spPr>
          <a:xfrm>
            <a:off x="3544560" y="2160000"/>
            <a:ext cx="2518920" cy="214560"/>
          </a:xfrm>
          <a:prstGeom prst="rect">
            <a:avLst/>
          </a:prstGeom>
          <a:solidFill>
            <a:srgbClr val="4f81bd"/>
          </a:solidFill>
          <a:ln w="25560">
            <a:solidFill>
              <a:srgbClr val="3a5f8b"/>
            </a:solidFill>
            <a:round/>
          </a:ln>
        </p:spPr>
      </p:sp>
      <p:sp>
        <p:nvSpPr>
          <p:cNvPr id="103" name="CustomShape 4"/>
          <p:cNvSpPr/>
          <p:nvPr/>
        </p:nvSpPr>
        <p:spPr>
          <a:xfrm>
            <a:off x="6192000" y="1438560"/>
            <a:ext cx="2633760" cy="1368360"/>
          </a:xfrm>
          <a:prstGeom prst="rect">
            <a:avLst/>
          </a:prstGeom>
          <a:ln w="6480">
            <a:solidFill>
              <a:srgbClr val="000000"/>
            </a:solidFill>
            <a:round/>
          </a:ln>
        </p:spPr>
        <p:txBody>
          <a:bodyPr bIns="45000" lIns="90000" rIns="90000" tIns="45000" wrap="none"/>
          <a:p>
            <a:r>
              <a:rPr lang="en-GB" sz="2200"/>
              <a:t>Automatic design</a:t>
            </a:r>
            <a:endParaRPr/>
          </a:p>
          <a:p>
            <a:r>
              <a:rPr lang="en-GB" sz="2200"/>
              <a:t>of a heuristic</a:t>
            </a:r>
            <a:endParaRPr/>
          </a:p>
          <a:p>
            <a:r>
              <a:rPr lang="en-GB" sz="2200"/>
              <a:t>For a problem class</a:t>
            </a:r>
            <a:endParaRPr/>
          </a:p>
          <a:p>
            <a:endParaRPr/>
          </a:p>
        </p:txBody>
      </p:sp>
      <p:sp>
        <p:nvSpPr>
          <p:cNvPr id="104" name="CustomShape 5"/>
          <p:cNvSpPr/>
          <p:nvPr/>
        </p:nvSpPr>
        <p:spPr>
          <a:xfrm>
            <a:off x="5760000" y="4786560"/>
            <a:ext cx="3282840" cy="1764360"/>
          </a:xfrm>
          <a:prstGeom prst="rect">
            <a:avLst/>
          </a:prstGeom>
          <a:ln w="6480">
            <a:solidFill>
              <a:srgbClr val="000000"/>
            </a:solidFill>
            <a:round/>
          </a:ln>
        </p:spPr>
        <p:txBody>
          <a:bodyPr bIns="45000" lIns="90000" rIns="90000" tIns="45000" wrap="none"/>
          <a:p>
            <a:r>
              <a:rPr lang="en-GB" sz="2200"/>
              <a:t>Automatic Design</a:t>
            </a:r>
            <a:endParaRPr/>
          </a:p>
          <a:p>
            <a:r>
              <a:rPr lang="en-GB" sz="2200"/>
              <a:t>1. Genetic Programming </a:t>
            </a:r>
            <a:endParaRPr/>
          </a:p>
          <a:p>
            <a:r>
              <a:rPr lang="en-GB" sz="2200"/>
              <a:t>as a Hyper-heuristic</a:t>
            </a:r>
            <a:endParaRPr/>
          </a:p>
          <a:p>
            <a:r>
              <a:rPr lang="en-GB" sz="2200"/>
              <a:t> </a:t>
            </a:r>
            <a:r>
              <a:rPr lang="en-GB" sz="2200"/>
              <a:t>2. Genetic Improvement</a:t>
            </a:r>
            <a:endParaRPr/>
          </a:p>
          <a:p>
            <a:r>
              <a:rPr lang="en-GB" sz="2200"/>
              <a:t>Of source code</a:t>
            </a:r>
            <a:endParaRPr/>
          </a:p>
        </p:txBody>
      </p:sp>
      <p:sp>
        <p:nvSpPr>
          <p:cNvPr id="105" name="CustomShape 6"/>
          <p:cNvSpPr/>
          <p:nvPr/>
        </p:nvSpPr>
        <p:spPr>
          <a:xfrm>
            <a:off x="994320" y="4392000"/>
            <a:ext cx="2042280" cy="1559160"/>
          </a:xfrm>
          <a:prstGeom prst="rect">
            <a:avLst/>
          </a:prstGeom>
          <a:ln w="6480">
            <a:solidFill>
              <a:srgbClr val="000000"/>
            </a:solidFill>
            <a:round/>
          </a:ln>
        </p:spPr>
        <p:txBody>
          <a:bodyPr bIns="45000" lIns="90000" rIns="90000" tIns="45000" wrap="none"/>
          <a:p>
            <a:r>
              <a:rPr lang="en-GB" sz="2200"/>
              <a:t>Manual Design</a:t>
            </a:r>
            <a:endParaRPr/>
          </a:p>
          <a:p>
            <a:r>
              <a:rPr lang="en-GB" sz="2200"/>
              <a:t>Of Heuristic</a:t>
            </a:r>
            <a:endParaRPr/>
          </a:p>
          <a:p>
            <a:r>
              <a:rPr lang="en-GB" sz="2200"/>
              <a:t>In isolation</a:t>
            </a:r>
            <a:endParaRPr/>
          </a:p>
        </p:txBody>
      </p:sp>
      <p:sp>
        <p:nvSpPr>
          <p:cNvPr id="106" name="CustomShape 7"/>
          <p:cNvSpPr/>
          <p:nvPr/>
        </p:nvSpPr>
        <p:spPr>
          <a:xfrm>
            <a:off x="0" y="0"/>
            <a:ext cx="360" cy="360"/>
          </a:xfrm>
          <a:prstGeom prst="rect">
            <a:avLst/>
          </a:prstGeom>
        </p:spPr>
        <p:txBody>
          <a:bodyPr bIns="45000" lIns="90000" rIns="90000" tIns="45000"/>
          <a:p>
            <a:pPr>
              <a:lnSpc>
                <a:spcPct val="100000"/>
              </a:lnSpc>
            </a:pPr>
            <a:r>
              <a:rPr lang="en-GB">
                <a:solidFill>
                  <a:srgbClr val="000000"/>
                </a:solidFill>
                <a:latin typeface="Calibri"/>
              </a:rPr>
              <a:t>John Woodward University of Stirling</a:t>
            </a:r>
            <a:endParaRPr/>
          </a:p>
        </p:txBody>
      </p:sp>
      <p:sp>
        <p:nvSpPr>
          <p:cNvPr id="107" name="CustomShape 8"/>
          <p:cNvSpPr/>
          <p:nvPr/>
        </p:nvSpPr>
        <p:spPr>
          <a:xfrm>
            <a:off x="0" y="0"/>
            <a:ext cx="360" cy="360"/>
          </a:xfrm>
          <a:prstGeom prst="rect">
            <a:avLst/>
          </a:prstGeom>
        </p:spPr>
        <p:txBody>
          <a:bodyPr bIns="45000" lIns="90000" rIns="90000" tIns="45000"/>
          <a:p>
            <a:pPr>
              <a:lnSpc>
                <a:spcPct val="100000"/>
              </a:lnSpc>
            </a:pPr>
            <a:fld id="{D101A1F1-A101-4121-A111-C111119151E1}" type="slidenum">
              <a:rPr lang="en-GB">
                <a:solidFill>
                  <a:srgbClr val="000000"/>
                </a:solidFill>
                <a:latin typeface="Calibri"/>
              </a:rPr>
              <a:t>&lt;number&gt;</a:t>
            </a:fld>
            <a:endParaRPr/>
          </a:p>
        </p:txBody>
      </p:sp>
      <p:sp>
        <p:nvSpPr>
          <p:cNvPr id="108" name="CustomShape 9"/>
          <p:cNvSpPr/>
          <p:nvPr/>
        </p:nvSpPr>
        <p:spPr>
          <a:xfrm>
            <a:off x="0" y="0"/>
            <a:ext cx="360" cy="360"/>
          </a:xfrm>
          <a:prstGeom prst="rect">
            <a:avLst/>
          </a:prstGeom>
        </p:spPr>
        <p:txBody>
          <a:bodyPr bIns="45000" lIns="90000" rIns="90000" tIns="45000"/>
          <a:p>
            <a:pPr>
              <a:lnSpc>
                <a:spcPct val="100000"/>
              </a:lnSpc>
            </a:pPr>
            <a:r>
              <a:rPr lang="en-GB">
                <a:solidFill>
                  <a:srgbClr val="000000"/>
                </a:solidFill>
                <a:latin typeface="Calibri"/>
              </a:rPr>
              <a:t>03/04/14</a:t>
            </a:r>
            <a:endParaRPr/>
          </a:p>
        </p:txBody>
      </p:sp>
      <p:sp>
        <p:nvSpPr>
          <p:cNvPr id="109" name="CustomShape 10"/>
          <p:cNvSpPr/>
          <p:nvPr/>
        </p:nvSpPr>
        <p:spPr>
          <a:xfrm>
            <a:off x="791280" y="1391400"/>
            <a:ext cx="2735640" cy="1703520"/>
          </a:xfrm>
          <a:prstGeom prst="rect">
            <a:avLst/>
          </a:prstGeom>
          <a:ln w="6480">
            <a:solidFill>
              <a:srgbClr val="000000"/>
            </a:solidFill>
            <a:round/>
          </a:ln>
        </p:spPr>
        <p:txBody>
          <a:bodyPr bIns="45000" lIns="90000" rIns="90000" tIns="45000" wrap="none"/>
          <a:p>
            <a:r>
              <a:rPr lang="en-GB" sz="2200"/>
              <a:t>Problem Class</a:t>
            </a:r>
            <a:endParaRPr/>
          </a:p>
          <a:p>
            <a:r>
              <a:rPr lang="en-GB" sz="2200"/>
              <a:t>Probability </a:t>
            </a:r>
            <a:endParaRPr/>
          </a:p>
          <a:p>
            <a:r>
              <a:rPr lang="en-GB" sz="2200"/>
              <a:t>Distribution over </a:t>
            </a:r>
            <a:endParaRPr/>
          </a:p>
          <a:p>
            <a:r>
              <a:rPr lang="en-GB" sz="2200"/>
              <a:t>problem instances</a:t>
            </a:r>
            <a:endParaRPr/>
          </a:p>
          <a:p>
            <a:endParaRPr/>
          </a:p>
        </p:txBody>
      </p:sp>
      <p:sp>
        <p:nvSpPr>
          <p:cNvPr id="110" name="CustomShape 11"/>
          <p:cNvSpPr/>
          <p:nvPr/>
        </p:nvSpPr>
        <p:spPr>
          <a:xfrm>
            <a:off x="3168000" y="3312000"/>
            <a:ext cx="2736360" cy="1007280"/>
          </a:xfrm>
          <a:prstGeom prst="rect">
            <a:avLst/>
          </a:prstGeom>
          <a:ln w="6480">
            <a:solidFill>
              <a:srgbClr val="000000"/>
            </a:solidFill>
            <a:round/>
          </a:ln>
        </p:spPr>
        <p:txBody>
          <a:bodyPr bIns="45000" lIns="90000" rIns="90000" tIns="45000" wrap="none"/>
          <a:p>
            <a:r>
              <a:rPr lang="en-GB" sz="2200"/>
              <a:t>Building optimizers</a:t>
            </a:r>
            <a:endParaRPr/>
          </a:p>
          <a:p>
            <a:r>
              <a:rPr lang="en-GB" sz="2200"/>
              <a:t>is machine learning</a:t>
            </a:r>
            <a:endParaRPr/>
          </a:p>
        </p:txBody>
      </p:sp>
      <p:sp>
        <p:nvSpPr>
          <p:cNvPr id="111" name="CustomShape 12"/>
          <p:cNvSpPr/>
          <p:nvPr/>
        </p:nvSpPr>
        <p:spPr>
          <a:xfrm>
            <a:off x="431640" y="2880000"/>
            <a:ext cx="358920" cy="2014560"/>
          </a:xfrm>
          <a:prstGeom prst="rect">
            <a:avLst/>
          </a:prstGeom>
          <a:solidFill>
            <a:srgbClr val="4f81bd"/>
          </a:solidFill>
          <a:ln w="25560">
            <a:solidFill>
              <a:srgbClr val="3a5f8b"/>
            </a:solidFill>
            <a:round/>
          </a:ln>
        </p:spPr>
      </p:sp>
      <p:sp>
        <p:nvSpPr>
          <p:cNvPr id="112" name="CustomShape 13"/>
          <p:cNvSpPr/>
          <p:nvPr/>
        </p:nvSpPr>
        <p:spPr>
          <a:xfrm>
            <a:off x="8496000" y="2809080"/>
            <a:ext cx="230040" cy="2230560"/>
          </a:xfrm>
          <a:prstGeom prst="rect">
            <a:avLst/>
          </a:prstGeom>
          <a:solidFill>
            <a:srgbClr val="4f81bd"/>
          </a:solidFill>
          <a:ln w="25560">
            <a:solidFill>
              <a:srgbClr val="3a5f8b"/>
            </a:solidFill>
            <a:round/>
          </a:ln>
        </p:spPr>
      </p:sp>
    </p:spTree>
  </p:cSld>
  <p:timing>
    <p:tnLst>
      <p:par>
        <p:cTn dur="indefinite" id="7" nodeType="tmRoot" restart="never">
          <p:childTnLst>
            <p:seq>
              <p:cTn id="8" nodeType="mainSeq">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13" name=""/>
          <p:cNvPicPr/>
          <p:nvPr/>
        </p:nvPicPr>
        <p:blipFill>
          <a:blip r:embed="rId1"/>
          <a:stretch>
            <a:fillRect/>
          </a:stretch>
        </p:blipFill>
        <p:spPr>
          <a:xfrm>
            <a:off x="-1296000" y="0"/>
            <a:ext cx="12023640" cy="6857640"/>
          </a:xfrm>
          <a:prstGeom prst="rect">
            <a:avLst/>
          </a:prstGeom>
        </p:spPr>
      </p:pic>
    </p:spTree>
  </p:cSld>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4" name="CustomShape 1"/>
          <p:cNvSpPr/>
          <p:nvPr/>
        </p:nvSpPr>
        <p:spPr>
          <a:xfrm>
            <a:off x="0" y="1440"/>
            <a:ext cx="9142560" cy="1141560"/>
          </a:xfrm>
          <a:prstGeom prst="rect">
            <a:avLst/>
          </a:prstGeom>
        </p:spPr>
        <p:txBody>
          <a:bodyPr anchor="ctr" bIns="45000" lIns="90000" rIns="90000" tIns="45000"/>
          <a:p>
            <a:pPr algn="ctr">
              <a:lnSpc>
                <a:spcPct val="100000"/>
              </a:lnSpc>
            </a:pPr>
            <a:r>
              <a:rPr b="1" lang="en-GB" sz="4400">
                <a:solidFill>
                  <a:srgbClr val="000000"/>
                </a:solidFill>
                <a:latin typeface="Calibri"/>
              </a:rPr>
              <a:t>(Linear) Genetic Programming (Programs)</a:t>
            </a:r>
            <a:endParaRPr/>
          </a:p>
        </p:txBody>
      </p:sp>
      <p:sp>
        <p:nvSpPr>
          <p:cNvPr id="115" name="CustomShape 2"/>
          <p:cNvSpPr/>
          <p:nvPr/>
        </p:nvSpPr>
        <p:spPr>
          <a:xfrm>
            <a:off x="2972160" y="952920"/>
            <a:ext cx="2938680" cy="820800"/>
          </a:xfrm>
          <a:prstGeom prst="rect">
            <a:avLst/>
          </a:prstGeom>
        </p:spPr>
        <p:txBody>
          <a:bodyPr bIns="45000" lIns="90000" rIns="90000" tIns="45000" wrap="none"/>
          <a:p>
            <a:r>
              <a:rPr b="1" lang="en-GB" sz="2400">
                <a:solidFill>
                  <a:srgbClr val="00b050"/>
                </a:solidFill>
              </a:rPr>
              <a:t>Breed a population</a:t>
            </a:r>
            <a:endParaRPr/>
          </a:p>
          <a:p>
            <a:r>
              <a:rPr b="1" lang="en-GB" sz="2400">
                <a:solidFill>
                  <a:srgbClr val="00b050"/>
                </a:solidFill>
              </a:rPr>
              <a:t>of PROGRAMS.</a:t>
            </a:r>
            <a:endParaRPr/>
          </a:p>
        </p:txBody>
      </p:sp>
      <p:sp>
        <p:nvSpPr>
          <p:cNvPr id="116" name="CustomShape 3"/>
          <p:cNvSpPr/>
          <p:nvPr/>
        </p:nvSpPr>
        <p:spPr>
          <a:xfrm>
            <a:off x="3020400" y="1784160"/>
            <a:ext cx="2842560" cy="1460880"/>
          </a:xfrm>
          <a:prstGeom prst="rect">
            <a:avLst/>
          </a:prstGeom>
          <a:ln w="9360">
            <a:solidFill>
              <a:srgbClr val="000000"/>
            </a:solidFill>
            <a:round/>
          </a:ln>
        </p:spPr>
        <p:txBody>
          <a:bodyPr bIns="45000" lIns="90000" rIns="90000" tIns="45000" wrap="none"/>
          <a:p>
            <a:r>
              <a:rPr lang="en-GB"/>
              <a:t>Inc R1, R2=R4*R4…</a:t>
            </a:r>
            <a:endParaRPr/>
          </a:p>
          <a:p>
            <a:r>
              <a:rPr lang="en-GB"/>
              <a:t>Rpt R1, Clr R4,Cpy R2 R4</a:t>
            </a:r>
            <a:endParaRPr/>
          </a:p>
          <a:p>
            <a:r>
              <a:rPr lang="en-GB"/>
              <a:t>R4=Rnd, R5=Rnd,…</a:t>
            </a:r>
            <a:endParaRPr/>
          </a:p>
          <a:p>
            <a:r>
              <a:rPr lang="en-GB"/>
              <a:t>If R1&lt;R2 inc R3,</a:t>
            </a:r>
            <a:endParaRPr/>
          </a:p>
          <a:p>
            <a:r>
              <a:rPr lang="en-GB"/>
              <a:t>…</a:t>
            </a:r>
            <a:endParaRPr/>
          </a:p>
        </p:txBody>
      </p:sp>
      <p:sp>
        <p:nvSpPr>
          <p:cNvPr id="117" name="CustomShape 4"/>
          <p:cNvSpPr/>
          <p:nvPr/>
        </p:nvSpPr>
        <p:spPr>
          <a:xfrm>
            <a:off x="5468400" y="3884040"/>
            <a:ext cx="3289680" cy="3014640"/>
          </a:xfrm>
          <a:prstGeom prst="rect">
            <a:avLst/>
          </a:prstGeom>
          <a:ln w="9360">
            <a:solidFill>
              <a:srgbClr val="000000"/>
            </a:solidFill>
            <a:round/>
          </a:ln>
        </p:spPr>
        <p:txBody>
          <a:bodyPr bIns="45000" lIns="90000" rIns="90000" tIns="45000"/>
          <a:p>
            <a:pPr>
              <a:lnSpc>
                <a:spcPct val="100000"/>
              </a:lnSpc>
            </a:pPr>
            <a:r>
              <a:rPr lang="en-GB" sz="2400">
                <a:solidFill>
                  <a:srgbClr val="000000"/>
                </a:solidFill>
                <a:latin typeface="Calibri"/>
              </a:rPr>
              <a:t>2. </a:t>
            </a:r>
            <a:r>
              <a:rPr b="1" lang="en-GB" sz="2400">
                <a:solidFill>
                  <a:srgbClr val="ff0000"/>
                </a:solidFill>
                <a:latin typeface="Calibri"/>
              </a:rPr>
              <a:t>Select</a:t>
            </a:r>
            <a:r>
              <a:rPr lang="en-GB" sz="2400">
                <a:solidFill>
                  <a:srgbClr val="ff0000"/>
                </a:solidFill>
                <a:latin typeface="Calibri"/>
              </a:rPr>
              <a:t> </a:t>
            </a:r>
            <a:r>
              <a:rPr lang="en-GB" sz="2400">
                <a:solidFill>
                  <a:srgbClr val="000000"/>
                </a:solidFill>
                <a:latin typeface="Calibri"/>
              </a:rPr>
              <a:t>the better/best with higher probability from the population to be promoted to the next generation. Discard the worst.</a:t>
            </a:r>
            <a:endParaRPr/>
          </a:p>
        </p:txBody>
      </p:sp>
      <p:sp>
        <p:nvSpPr>
          <p:cNvPr id="118" name="CustomShape 5"/>
          <p:cNvSpPr/>
          <p:nvPr/>
        </p:nvSpPr>
        <p:spPr>
          <a:xfrm>
            <a:off x="3024000" y="3152520"/>
            <a:ext cx="2307600" cy="3746160"/>
          </a:xfrm>
          <a:prstGeom prst="rect">
            <a:avLst/>
          </a:prstGeom>
          <a:ln w="9360">
            <a:solidFill>
              <a:srgbClr val="000000"/>
            </a:solidFill>
            <a:round/>
          </a:ln>
        </p:spPr>
        <p:txBody>
          <a:bodyPr bIns="45000" lIns="90000" rIns="90000" tIns="45000"/>
          <a:p>
            <a:pPr>
              <a:lnSpc>
                <a:spcPct val="100000"/>
              </a:lnSpc>
            </a:pPr>
            <a:r>
              <a:rPr lang="en-GB" sz="2400">
                <a:solidFill>
                  <a:srgbClr val="000000"/>
                </a:solidFill>
                <a:latin typeface="Calibri"/>
              </a:rPr>
              <a:t>3. </a:t>
            </a:r>
            <a:r>
              <a:rPr b="1" lang="en-GB" sz="2400">
                <a:solidFill>
                  <a:srgbClr val="ff0000"/>
                </a:solidFill>
                <a:latin typeface="Calibri"/>
              </a:rPr>
              <a:t>Mutate</a:t>
            </a:r>
            <a:r>
              <a:rPr lang="en-GB" sz="2400">
                <a:solidFill>
                  <a:srgbClr val="ff0000"/>
                </a:solidFill>
                <a:latin typeface="Calibri"/>
              </a:rPr>
              <a:t> </a:t>
            </a:r>
            <a:r>
              <a:rPr lang="en-GB" sz="2400">
                <a:solidFill>
                  <a:srgbClr val="000000"/>
                </a:solidFill>
                <a:latin typeface="Calibri"/>
              </a:rPr>
              <a:t>each individual</a:t>
            </a:r>
            <a:endParaRPr/>
          </a:p>
          <a:p>
            <a:pPr>
              <a:lnSpc>
                <a:spcPct val="100000"/>
              </a:lnSpc>
            </a:pPr>
            <a:r>
              <a:rPr lang="en-GB" sz="2400">
                <a:solidFill>
                  <a:srgbClr val="000000"/>
                </a:solidFill>
                <a:latin typeface="Calibri"/>
              </a:rPr>
              <a:t>Rpt R1 R2, Clr R4, </a:t>
            </a:r>
            <a:r>
              <a:rPr lang="en-GB" sz="2400">
                <a:solidFill>
                  <a:srgbClr val="ff0000"/>
                </a:solidFill>
                <a:latin typeface="Calibri"/>
              </a:rPr>
              <a:t>Cpy R2 R4</a:t>
            </a:r>
            <a:endParaRPr/>
          </a:p>
          <a:p>
            <a:pPr>
              <a:lnSpc>
                <a:spcPct val="100000"/>
              </a:lnSpc>
            </a:pPr>
            <a:r>
              <a:rPr lang="en-GB" sz="2400">
                <a:solidFill>
                  <a:srgbClr val="000000"/>
                </a:solidFill>
                <a:latin typeface="Calibri"/>
              </a:rPr>
              <a:t>One point mutation</a:t>
            </a:r>
            <a:endParaRPr/>
          </a:p>
          <a:p>
            <a:pPr>
              <a:lnSpc>
                <a:spcPct val="100000"/>
              </a:lnSpc>
            </a:pPr>
            <a:r>
              <a:rPr lang="en-GB" sz="2400">
                <a:solidFill>
                  <a:srgbClr val="000000"/>
                </a:solidFill>
                <a:latin typeface="Calibri"/>
              </a:rPr>
              <a:t>Rpt R1 R2, Clr R4, </a:t>
            </a:r>
            <a:r>
              <a:rPr lang="en-GB" sz="2400">
                <a:solidFill>
                  <a:srgbClr val="ff0000"/>
                </a:solidFill>
                <a:latin typeface="Calibri"/>
              </a:rPr>
              <a:t>STP</a:t>
            </a:r>
            <a:endParaRPr/>
          </a:p>
        </p:txBody>
      </p:sp>
      <p:sp>
        <p:nvSpPr>
          <p:cNvPr id="119" name="CustomShape 6"/>
          <p:cNvSpPr/>
          <p:nvPr/>
        </p:nvSpPr>
        <p:spPr>
          <a:xfrm>
            <a:off x="6552000" y="728280"/>
            <a:ext cx="2230920" cy="3014640"/>
          </a:xfrm>
          <a:prstGeom prst="rect">
            <a:avLst/>
          </a:prstGeom>
          <a:ln w="9360">
            <a:solidFill>
              <a:srgbClr val="000000"/>
            </a:solidFill>
            <a:round/>
          </a:ln>
        </p:spPr>
        <p:txBody>
          <a:bodyPr bIns="45000" lIns="90000" rIns="90000" tIns="45000"/>
          <a:p>
            <a:pPr>
              <a:lnSpc>
                <a:spcPct val="100000"/>
              </a:lnSpc>
            </a:pPr>
            <a:r>
              <a:rPr lang="en-GB" sz="2400">
                <a:solidFill>
                  <a:srgbClr val="000000"/>
                </a:solidFill>
                <a:latin typeface="Calibri"/>
              </a:rPr>
              <a:t>1. Assign a </a:t>
            </a:r>
            <a:endParaRPr/>
          </a:p>
          <a:p>
            <a:pPr>
              <a:lnSpc>
                <a:spcPct val="100000"/>
              </a:lnSpc>
            </a:pPr>
            <a:r>
              <a:rPr b="1" lang="en-GB" sz="2400">
                <a:solidFill>
                  <a:srgbClr val="ff0000"/>
                </a:solidFill>
                <a:latin typeface="Calibri"/>
              </a:rPr>
              <a:t>Fitness</a:t>
            </a:r>
            <a:r>
              <a:rPr lang="en-GB" sz="2400">
                <a:solidFill>
                  <a:srgbClr val="ff0000"/>
                </a:solidFill>
                <a:latin typeface="Calibri"/>
              </a:rPr>
              <a:t> </a:t>
            </a:r>
            <a:r>
              <a:rPr lang="en-GB" sz="2400">
                <a:solidFill>
                  <a:srgbClr val="000000"/>
                </a:solidFill>
                <a:latin typeface="Calibri"/>
              </a:rPr>
              <a:t>value </a:t>
            </a:r>
            <a:endParaRPr/>
          </a:p>
          <a:p>
            <a:pPr>
              <a:lnSpc>
                <a:spcPct val="100000"/>
              </a:lnSpc>
            </a:pPr>
            <a:r>
              <a:rPr lang="en-GB" sz="2400">
                <a:solidFill>
                  <a:srgbClr val="000000"/>
                </a:solidFill>
                <a:latin typeface="Calibri"/>
              </a:rPr>
              <a:t>to each program, </a:t>
            </a:r>
            <a:endParaRPr/>
          </a:p>
          <a:p>
            <a:pPr>
              <a:lnSpc>
                <a:spcPct val="100000"/>
              </a:lnSpc>
            </a:pPr>
            <a:r>
              <a:rPr lang="en-GB" sz="2400">
                <a:solidFill>
                  <a:srgbClr val="000000"/>
                </a:solidFill>
                <a:latin typeface="Calibri"/>
              </a:rPr>
              <a:t>Fit(Rpt R1, Clr R4,…) =  99.99</a:t>
            </a:r>
            <a:endParaRPr/>
          </a:p>
        </p:txBody>
      </p:sp>
      <p:sp>
        <p:nvSpPr>
          <p:cNvPr id="120" name="CustomShape 7"/>
          <p:cNvSpPr/>
          <p:nvPr/>
        </p:nvSpPr>
        <p:spPr>
          <a:xfrm>
            <a:off x="144000" y="3129480"/>
            <a:ext cx="2482560" cy="1765080"/>
          </a:xfrm>
          <a:prstGeom prst="rect">
            <a:avLst/>
          </a:prstGeom>
          <a:ln w="9360">
            <a:solidFill>
              <a:srgbClr val="000000"/>
            </a:solidFill>
            <a:round/>
          </a:ln>
        </p:spPr>
        <p:txBody>
          <a:bodyPr bIns="45000" lIns="90000" rIns="90000" tIns="45000"/>
          <a:p>
            <a:pPr>
              <a:lnSpc>
                <a:spcPct val="100000"/>
              </a:lnSpc>
            </a:pPr>
            <a:r>
              <a:rPr lang="en-GB" sz="2200">
                <a:solidFill>
                  <a:srgbClr val="000000"/>
                </a:solidFill>
                <a:latin typeface="Calibri"/>
              </a:rPr>
              <a:t>Programs for </a:t>
            </a:r>
            <a:endParaRPr/>
          </a:p>
          <a:p>
            <a:pPr>
              <a:lnSpc>
                <a:spcPct val="100000"/>
              </a:lnSpc>
            </a:pPr>
            <a:r>
              <a:rPr b="1" lang="en-GB" sz="2200">
                <a:solidFill>
                  <a:srgbClr val="000000"/>
                </a:solidFill>
                <a:latin typeface="Calibri"/>
              </a:rPr>
              <a:t>Classification</a:t>
            </a:r>
            <a:r>
              <a:rPr lang="en-GB" sz="2200">
                <a:solidFill>
                  <a:srgbClr val="000000"/>
                </a:solidFill>
                <a:latin typeface="Calibri"/>
              </a:rPr>
              <a:t>,</a:t>
            </a:r>
            <a:endParaRPr/>
          </a:p>
          <a:p>
            <a:pPr>
              <a:lnSpc>
                <a:spcPct val="100000"/>
              </a:lnSpc>
            </a:pPr>
            <a:r>
              <a:rPr lang="en-GB" sz="2200">
                <a:solidFill>
                  <a:srgbClr val="000000"/>
                </a:solidFill>
                <a:latin typeface="Calibri"/>
              </a:rPr>
              <a:t>and </a:t>
            </a:r>
            <a:r>
              <a:rPr b="1" lang="en-GB" sz="2200">
                <a:solidFill>
                  <a:srgbClr val="000000"/>
                </a:solidFill>
                <a:latin typeface="Calibri"/>
              </a:rPr>
              <a:t>Regression</a:t>
            </a:r>
            <a:r>
              <a:rPr lang="en-GB" sz="2200">
                <a:solidFill>
                  <a:srgbClr val="000000"/>
                </a:solidFill>
                <a:latin typeface="Calibri"/>
              </a:rPr>
              <a:t>.</a:t>
            </a:r>
            <a:endParaRPr/>
          </a:p>
        </p:txBody>
      </p:sp>
      <p:pic>
        <p:nvPicPr>
          <p:cNvPr descr="" id="121" name="Picture 10"/>
          <p:cNvPicPr/>
          <p:nvPr/>
        </p:nvPicPr>
        <p:blipFill>
          <a:blip r:embed="rId1"/>
          <a:stretch>
            <a:fillRect/>
          </a:stretch>
        </p:blipFill>
        <p:spPr>
          <a:xfrm>
            <a:off x="246600" y="1338840"/>
            <a:ext cx="2551320" cy="1789200"/>
          </a:xfrm>
          <a:prstGeom prst="rect">
            <a:avLst/>
          </a:prstGeom>
        </p:spPr>
      </p:pic>
      <p:sp>
        <p:nvSpPr>
          <p:cNvPr id="122" name="CustomShape 8"/>
          <p:cNvSpPr/>
          <p:nvPr/>
        </p:nvSpPr>
        <p:spPr>
          <a:xfrm>
            <a:off x="0" y="0"/>
            <a:ext cx="11795760" cy="11795760"/>
          </a:xfrm>
          <a:prstGeom prst="rect">
            <a:avLst/>
          </a:prstGeom>
        </p:spPr>
        <p:txBody>
          <a:bodyPr bIns="45000" lIns="90000" rIns="90000" tIns="45000"/>
          <a:p>
            <a:pPr>
              <a:lnSpc>
                <a:spcPct val="100000"/>
              </a:lnSpc>
            </a:pPr>
            <a:r>
              <a:rPr lang="en-GB">
                <a:solidFill>
                  <a:srgbClr val="000000"/>
                </a:solidFill>
                <a:latin typeface="Calibri"/>
              </a:rPr>
              <a:t>John Woodward University of Stirling</a:t>
            </a:r>
            <a:endParaRPr/>
          </a:p>
        </p:txBody>
      </p:sp>
      <p:sp>
        <p:nvSpPr>
          <p:cNvPr id="123" name="CustomShape 9"/>
          <p:cNvSpPr/>
          <p:nvPr/>
        </p:nvSpPr>
        <p:spPr>
          <a:xfrm>
            <a:off x="0" y="0"/>
            <a:ext cx="11795760" cy="11795760"/>
          </a:xfrm>
          <a:prstGeom prst="rect">
            <a:avLst/>
          </a:prstGeom>
        </p:spPr>
        <p:txBody>
          <a:bodyPr bIns="45000" lIns="90000" rIns="90000" tIns="45000"/>
          <a:p>
            <a:pPr>
              <a:lnSpc>
                <a:spcPct val="100000"/>
              </a:lnSpc>
            </a:pPr>
            <a:fld id="{F1F14151-21C1-41D1-8121-619141013131}" type="slidenum">
              <a:rPr lang="en-GB">
                <a:solidFill>
                  <a:srgbClr val="000000"/>
                </a:solidFill>
                <a:latin typeface="Calibri"/>
              </a:rPr>
              <a:t>&lt;number&gt;</a:t>
            </a:fld>
            <a:endParaRPr/>
          </a:p>
        </p:txBody>
      </p:sp>
      <p:sp>
        <p:nvSpPr>
          <p:cNvPr id="124" name="CustomShape 10"/>
          <p:cNvSpPr/>
          <p:nvPr/>
        </p:nvSpPr>
        <p:spPr>
          <a:xfrm>
            <a:off x="1937520" y="2633040"/>
            <a:ext cx="907200" cy="363600"/>
          </a:xfrm>
          <a:prstGeom prst="rect">
            <a:avLst/>
          </a:prstGeom>
        </p:spPr>
        <p:txBody>
          <a:bodyPr bIns="45000" lIns="90000" rIns="90000" tIns="45000" wrap="none"/>
          <a:p>
            <a:pPr>
              <a:lnSpc>
                <a:spcPct val="100000"/>
              </a:lnSpc>
            </a:pPr>
            <a:r>
              <a:rPr lang="en-GB">
                <a:solidFill>
                  <a:srgbClr val="000000"/>
                </a:solidFill>
                <a:latin typeface="Calibri"/>
              </a:rPr>
              <a:t>height</a:t>
            </a:r>
            <a:endParaRPr/>
          </a:p>
        </p:txBody>
      </p:sp>
      <p:sp>
        <p:nvSpPr>
          <p:cNvPr id="125" name="CustomShape 11"/>
          <p:cNvSpPr/>
          <p:nvPr/>
        </p:nvSpPr>
        <p:spPr>
          <a:xfrm>
            <a:off x="331560" y="1304280"/>
            <a:ext cx="949680" cy="363600"/>
          </a:xfrm>
          <a:prstGeom prst="rect">
            <a:avLst/>
          </a:prstGeom>
        </p:spPr>
        <p:txBody>
          <a:bodyPr bIns="45000" lIns="90000" rIns="90000" tIns="45000" wrap="none"/>
          <a:p>
            <a:pPr>
              <a:lnSpc>
                <a:spcPct val="100000"/>
              </a:lnSpc>
            </a:pPr>
            <a:r>
              <a:rPr lang="en-GB">
                <a:solidFill>
                  <a:srgbClr val="000000"/>
                </a:solidFill>
                <a:latin typeface="Calibri"/>
              </a:rPr>
              <a:t>weight</a:t>
            </a:r>
            <a:endParaRPr/>
          </a:p>
        </p:txBody>
      </p:sp>
      <p:pic>
        <p:nvPicPr>
          <p:cNvPr descr="" id="126" name="Picture 11"/>
          <p:cNvPicPr/>
          <p:nvPr/>
        </p:nvPicPr>
        <p:blipFill>
          <a:blip r:embed="rId2"/>
          <a:stretch>
            <a:fillRect/>
          </a:stretch>
        </p:blipFill>
        <p:spPr>
          <a:xfrm>
            <a:off x="216000" y="4895640"/>
            <a:ext cx="2465640" cy="1846440"/>
          </a:xfrm>
          <a:prstGeom prst="rect">
            <a:avLst/>
          </a:prstGeom>
        </p:spPr>
      </p:pic>
      <p:sp>
        <p:nvSpPr>
          <p:cNvPr id="127" name="CustomShape 12"/>
          <p:cNvSpPr/>
          <p:nvPr/>
        </p:nvSpPr>
        <p:spPr>
          <a:xfrm>
            <a:off x="1528920" y="6558840"/>
            <a:ext cx="673920" cy="363600"/>
          </a:xfrm>
          <a:prstGeom prst="rect">
            <a:avLst/>
          </a:prstGeom>
        </p:spPr>
        <p:txBody>
          <a:bodyPr bIns="45000" lIns="90000" rIns="90000" tIns="45000" wrap="none"/>
          <a:p>
            <a:r>
              <a:rPr lang="en-GB"/>
              <a:t>input</a:t>
            </a:r>
            <a:endParaRPr/>
          </a:p>
        </p:txBody>
      </p:sp>
      <p:sp>
        <p:nvSpPr>
          <p:cNvPr id="128" name="CustomShape 13"/>
          <p:cNvSpPr/>
          <p:nvPr/>
        </p:nvSpPr>
        <p:spPr>
          <a:xfrm>
            <a:off x="27000" y="5189400"/>
            <a:ext cx="453600" cy="843480"/>
          </a:xfrm>
          <a:prstGeom prst="rect">
            <a:avLst/>
          </a:prstGeom>
        </p:spPr>
        <p:txBody>
          <a:bodyPr anchor="b" bIns="45000" lIns="90000" rIns="90000" tIns="45000" vert="vert" wrap="none"/>
          <a:p>
            <a:pPr>
              <a:lnSpc>
                <a:spcPct val="100000"/>
              </a:lnSpc>
            </a:pPr>
            <a:r>
              <a:rPr lang="en-GB">
                <a:solidFill>
                  <a:srgbClr val="000000"/>
                </a:solidFill>
                <a:latin typeface="Calibri"/>
              </a:rPr>
              <a:t>output</a:t>
            </a:r>
            <a:endParaRPr/>
          </a:p>
        </p:txBody>
      </p:sp>
      <p:sp>
        <p:nvSpPr>
          <p:cNvPr id="129" name="CustomShape 14"/>
          <p:cNvSpPr/>
          <p:nvPr/>
        </p:nvSpPr>
        <p:spPr>
          <a:xfrm>
            <a:off x="0" y="0"/>
            <a:ext cx="11795760" cy="11795760"/>
          </a:xfrm>
          <a:prstGeom prst="rect">
            <a:avLst/>
          </a:prstGeom>
        </p:spPr>
        <p:txBody>
          <a:bodyPr bIns="45000" lIns="90000" rIns="90000" tIns="45000"/>
          <a:p>
            <a:pPr>
              <a:lnSpc>
                <a:spcPct val="100000"/>
              </a:lnSpc>
            </a:pPr>
            <a:r>
              <a:rPr lang="en-GB">
                <a:solidFill>
                  <a:srgbClr val="000000"/>
                </a:solidFill>
                <a:latin typeface="Calibri"/>
              </a:rPr>
              <a:t>03/04/14</a:t>
            </a:r>
            <a:endParaRPr/>
          </a:p>
        </p:txBody>
      </p:sp>
    </p:spTree>
  </p:cSld>
  <p:timing>
    <p:tnLst>
      <p:par>
        <p:cTn dur="indefinite" id="9" nodeType="tmRoot" restart="never">
          <p:childTnLst>
            <p:seq>
              <p:cTn id="10" nodeType="mainSeq">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30" name="CustomShape 1"/>
          <p:cNvSpPr/>
          <p:nvPr/>
        </p:nvSpPr>
        <p:spPr>
          <a:xfrm>
            <a:off x="457200" y="274680"/>
            <a:ext cx="8228160" cy="1141560"/>
          </a:xfrm>
          <a:prstGeom prst="rect">
            <a:avLst/>
          </a:prstGeom>
        </p:spPr>
        <p:txBody>
          <a:bodyPr anchor="ctr" bIns="45000" lIns="90000" rIns="90000" tIns="45000"/>
          <a:p>
            <a:pPr algn="ctr">
              <a:lnSpc>
                <a:spcPct val="100000"/>
              </a:lnSpc>
            </a:pPr>
            <a:r>
              <a:rPr b="1" lang="en-GB" sz="4400">
                <a:solidFill>
                  <a:srgbClr val="000000"/>
                </a:solidFill>
                <a:latin typeface="Calibri"/>
              </a:rPr>
              <a:t>Genetic Programming as a Hyper-heuristic</a:t>
            </a:r>
            <a:endParaRPr/>
          </a:p>
        </p:txBody>
      </p:sp>
      <p:sp>
        <p:nvSpPr>
          <p:cNvPr id="131" name="CustomShape 2"/>
          <p:cNvSpPr/>
          <p:nvPr/>
        </p:nvSpPr>
        <p:spPr>
          <a:xfrm>
            <a:off x="457200" y="1600200"/>
            <a:ext cx="4545360" cy="5022720"/>
          </a:xfrm>
          <a:prstGeom prst="rect">
            <a:avLst/>
          </a:prstGeom>
        </p:spPr>
        <p:txBody>
          <a:bodyPr bIns="45000" lIns="90000" rIns="90000" tIns="45000"/>
          <a:p>
            <a:pPr>
              <a:lnSpc>
                <a:spcPct val="100000"/>
              </a:lnSpc>
              <a:buFont typeface="Arial"/>
              <a:buChar char="•"/>
            </a:pPr>
            <a:r>
              <a:rPr lang="en-GB" sz="2000">
                <a:solidFill>
                  <a:srgbClr val="000000"/>
                </a:solidFill>
                <a:latin typeface="Calibri"/>
              </a:rPr>
              <a:t>Generate and test. </a:t>
            </a:r>
            <a:endParaRPr/>
          </a:p>
          <a:p>
            <a:pPr>
              <a:lnSpc>
                <a:spcPct val="100000"/>
              </a:lnSpc>
              <a:buFont typeface="Arial"/>
              <a:buChar char="•"/>
            </a:pPr>
            <a:r>
              <a:rPr lang="en-GB" sz="2000">
                <a:solidFill>
                  <a:srgbClr val="000000"/>
                </a:solidFill>
                <a:latin typeface="Calibri"/>
              </a:rPr>
              <a:t>Operate directly on GP syntax trees (lisp s-expression)</a:t>
            </a:r>
            <a:endParaRPr/>
          </a:p>
          <a:p>
            <a:pPr>
              <a:lnSpc>
                <a:spcPct val="100000"/>
              </a:lnSpc>
              <a:buFont typeface="Arial"/>
              <a:buChar char="•"/>
            </a:pPr>
            <a:r>
              <a:rPr lang="en-GB" sz="2000">
                <a:solidFill>
                  <a:srgbClr val="000000"/>
                </a:solidFill>
                <a:latin typeface="Calibri"/>
              </a:rPr>
              <a:t>Hyper-heuristic because operate on solution space via space of programs.</a:t>
            </a:r>
            <a:endParaRPr/>
          </a:p>
          <a:p>
            <a:pPr>
              <a:lnSpc>
                <a:spcPct val="100000"/>
              </a:lnSpc>
              <a:buFont typeface="Arial"/>
              <a:buChar char="•"/>
            </a:pPr>
            <a:r>
              <a:rPr lang="en-GB" sz="2000">
                <a:solidFill>
                  <a:srgbClr val="000000"/>
                </a:solidFill>
                <a:latin typeface="Calibri"/>
              </a:rPr>
              <a:t>We evolve part of algorithm (after examining literature of domain).</a:t>
            </a:r>
            <a:endParaRPr/>
          </a:p>
          <a:p>
            <a:pPr>
              <a:lnSpc>
                <a:spcPct val="100000"/>
              </a:lnSpc>
              <a:buFont typeface="Arial"/>
              <a:buChar char="•"/>
            </a:pPr>
            <a:r>
              <a:rPr lang="en-GB" sz="2000">
                <a:solidFill>
                  <a:srgbClr val="000000"/>
                </a:solidFill>
                <a:latin typeface="Calibri"/>
              </a:rPr>
              <a:t>Is distinct from Genetic Programming</a:t>
            </a:r>
            <a:endParaRPr/>
          </a:p>
          <a:p>
            <a:pPr>
              <a:lnSpc>
                <a:spcPct val="100000"/>
              </a:lnSpc>
              <a:buFont typeface="Arial"/>
              <a:buChar char="•"/>
            </a:pPr>
            <a:r>
              <a:rPr b="1" lang="en-GB" sz="2000">
                <a:solidFill>
                  <a:srgbClr val="000000"/>
                </a:solidFill>
                <a:latin typeface="Calibri"/>
              </a:rPr>
              <a:t>We only allow Genetic Programming</a:t>
            </a:r>
            <a:endParaRPr/>
          </a:p>
          <a:p>
            <a:pPr>
              <a:lnSpc>
                <a:spcPct val="100000"/>
              </a:lnSpc>
            </a:pPr>
            <a:r>
              <a:rPr b="1" lang="en-GB" sz="2000">
                <a:solidFill>
                  <a:srgbClr val="000000"/>
                </a:solidFill>
                <a:latin typeface="Calibri"/>
              </a:rPr>
              <a:t>To alter part of the program. </a:t>
            </a:r>
            <a:endParaRPr/>
          </a:p>
          <a:p>
            <a:pPr>
              <a:lnSpc>
                <a:spcPct val="100000"/>
              </a:lnSpc>
            </a:pPr>
            <a:r>
              <a:rPr b="1" lang="en-GB" sz="2000">
                <a:solidFill>
                  <a:srgbClr val="000000"/>
                </a:solidFill>
                <a:latin typeface="Calibri"/>
              </a:rPr>
              <a:t>The final algorithm is part man-made and part machine-made. </a:t>
            </a:r>
            <a:endParaRPr/>
          </a:p>
        </p:txBody>
      </p:sp>
      <p:sp>
        <p:nvSpPr>
          <p:cNvPr id="132" name="CustomShape 3"/>
          <p:cNvSpPr/>
          <p:nvPr/>
        </p:nvSpPr>
        <p:spPr>
          <a:xfrm>
            <a:off x="0" y="0"/>
            <a:ext cx="360" cy="360"/>
          </a:xfrm>
          <a:prstGeom prst="rect">
            <a:avLst/>
          </a:prstGeom>
        </p:spPr>
        <p:txBody>
          <a:bodyPr bIns="45000" lIns="90000" rIns="90000" tIns="45000"/>
          <a:p>
            <a:pPr>
              <a:lnSpc>
                <a:spcPct val="100000"/>
              </a:lnSpc>
            </a:pPr>
            <a:r>
              <a:rPr lang="en-GB">
                <a:solidFill>
                  <a:srgbClr val="000000"/>
                </a:solidFill>
                <a:latin typeface="Calibri"/>
              </a:rPr>
              <a:t>03/04/14</a:t>
            </a:r>
            <a:endParaRPr/>
          </a:p>
        </p:txBody>
      </p:sp>
      <p:sp>
        <p:nvSpPr>
          <p:cNvPr id="133" name="CustomShape 4"/>
          <p:cNvSpPr/>
          <p:nvPr/>
        </p:nvSpPr>
        <p:spPr>
          <a:xfrm>
            <a:off x="0" y="0"/>
            <a:ext cx="360" cy="360"/>
          </a:xfrm>
          <a:prstGeom prst="rect">
            <a:avLst/>
          </a:prstGeom>
        </p:spPr>
        <p:txBody>
          <a:bodyPr bIns="45000" lIns="90000" rIns="90000" tIns="45000"/>
          <a:p>
            <a:pPr>
              <a:lnSpc>
                <a:spcPct val="100000"/>
              </a:lnSpc>
            </a:pPr>
            <a:r>
              <a:rPr lang="en-GB">
                <a:solidFill>
                  <a:srgbClr val="000000"/>
                </a:solidFill>
                <a:latin typeface="Calibri"/>
              </a:rPr>
              <a:t>John Woodward University of Stirling</a:t>
            </a:r>
            <a:endParaRPr/>
          </a:p>
        </p:txBody>
      </p:sp>
      <p:sp>
        <p:nvSpPr>
          <p:cNvPr id="134" name="CustomShape 5"/>
          <p:cNvSpPr/>
          <p:nvPr/>
        </p:nvSpPr>
        <p:spPr>
          <a:xfrm>
            <a:off x="0" y="0"/>
            <a:ext cx="360" cy="360"/>
          </a:xfrm>
          <a:prstGeom prst="rect">
            <a:avLst/>
          </a:prstGeom>
        </p:spPr>
        <p:txBody>
          <a:bodyPr bIns="45000" lIns="90000" rIns="90000" tIns="45000"/>
          <a:p>
            <a:pPr>
              <a:lnSpc>
                <a:spcPct val="100000"/>
              </a:lnSpc>
            </a:pPr>
            <a:fld id="{D1A15111-F171-41F1-91D1-511111414141}" type="slidenum">
              <a:rPr lang="en-GB">
                <a:solidFill>
                  <a:srgbClr val="000000"/>
                </a:solidFill>
                <a:latin typeface="Calibri"/>
              </a:rPr>
              <a:t>&lt;number&gt;</a:t>
            </a:fld>
            <a:endParaRPr/>
          </a:p>
        </p:txBody>
      </p:sp>
      <p:pic>
        <p:nvPicPr>
          <p:cNvPr descr="" id="135" name="Picture 6"/>
          <p:cNvPicPr/>
          <p:nvPr/>
        </p:nvPicPr>
        <p:blipFill>
          <a:blip r:embed="rId1"/>
          <a:stretch>
            <a:fillRect/>
          </a:stretch>
        </p:blipFill>
        <p:spPr>
          <a:xfrm>
            <a:off x="4968000" y="1417320"/>
            <a:ext cx="4030920" cy="4341600"/>
          </a:xfrm>
          <a:prstGeom prst="rect">
            <a:avLst/>
          </a:prstGeom>
        </p:spPr>
      </p:pic>
    </p:spTree>
  </p:cSld>
  <p:timing>
    <p:tnLst>
      <p:par>
        <p:cTn dur="indefinite" id="11" nodeType="tmRoot" restart="never">
          <p:childTnLst>
            <p:seq>
              <p:cTn id="12" nodeType="mainSeq">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6" name=""/>
          <p:cNvPicPr/>
          <p:nvPr/>
        </p:nvPicPr>
        <p:blipFill>
          <a:blip r:embed="rId1"/>
          <a:stretch>
            <a:fillRect/>
          </a:stretch>
        </p:blipFill>
        <p:spPr>
          <a:xfrm>
            <a:off x="-1224000" y="0"/>
            <a:ext cx="12023640" cy="6911640"/>
          </a:xfrm>
          <a:prstGeom prst="rect">
            <a:avLst/>
          </a:prstGeom>
        </p:spPr>
      </p:pic>
    </p:spTree>
  </p:cSld>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descr="" id="137" name=""/>
          <p:cNvPicPr/>
          <p:nvPr/>
        </p:nvPicPr>
        <p:blipFill>
          <a:blip r:embed="rId1"/>
          <a:stretch>
            <a:fillRect/>
          </a:stretch>
        </p:blipFill>
        <p:spPr>
          <a:xfrm>
            <a:off x="-1296000" y="216000"/>
            <a:ext cx="11951640" cy="6641640"/>
          </a:xfrm>
          <a:prstGeom prst="rect">
            <a:avLst/>
          </a:prstGeom>
        </p:spPr>
      </p:pic>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